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5"/>
  </p:notesMasterIdLst>
  <p:sldIdLst>
    <p:sldId id="259" r:id="rId5"/>
    <p:sldId id="262" r:id="rId6"/>
    <p:sldId id="268" r:id="rId7"/>
    <p:sldId id="303" r:id="rId8"/>
    <p:sldId id="332" r:id="rId9"/>
    <p:sldId id="333" r:id="rId10"/>
    <p:sldId id="334" r:id="rId11"/>
    <p:sldId id="335" r:id="rId12"/>
    <p:sldId id="305" r:id="rId13"/>
    <p:sldId id="342" r:id="rId14"/>
    <p:sldId id="339" r:id="rId15"/>
    <p:sldId id="336" r:id="rId16"/>
    <p:sldId id="337" r:id="rId17"/>
    <p:sldId id="338" r:id="rId18"/>
    <p:sldId id="340" r:id="rId19"/>
    <p:sldId id="341" r:id="rId20"/>
    <p:sldId id="343" r:id="rId21"/>
    <p:sldId id="344" r:id="rId22"/>
    <p:sldId id="346" r:id="rId23"/>
    <p:sldId id="347" r:id="rId24"/>
    <p:sldId id="348" r:id="rId25"/>
    <p:sldId id="349" r:id="rId26"/>
    <p:sldId id="350" r:id="rId27"/>
    <p:sldId id="351" r:id="rId28"/>
    <p:sldId id="352" r:id="rId29"/>
    <p:sldId id="345" r:id="rId30"/>
    <p:sldId id="359" r:id="rId31"/>
    <p:sldId id="306" r:id="rId32"/>
    <p:sldId id="353" r:id="rId33"/>
    <p:sldId id="355" r:id="rId34"/>
    <p:sldId id="354" r:id="rId35"/>
    <p:sldId id="356" r:id="rId36"/>
    <p:sldId id="358" r:id="rId37"/>
    <p:sldId id="361" r:id="rId38"/>
    <p:sldId id="360" r:id="rId39"/>
    <p:sldId id="362" r:id="rId40"/>
    <p:sldId id="363" r:id="rId41"/>
    <p:sldId id="364" r:id="rId42"/>
    <p:sldId id="304" r:id="rId43"/>
    <p:sldId id="357" r:id="rId4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7D"/>
    <a:srgbClr val="FF6600"/>
    <a:srgbClr val="0066A2"/>
    <a:srgbClr val="82D7C6"/>
    <a:srgbClr val="EC3A3B"/>
    <a:srgbClr val="869FB2"/>
    <a:srgbClr val="017188"/>
    <a:srgbClr val="00B7D3"/>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9"/>
    <p:restoredTop sz="70800" autoAdjust="0"/>
  </p:normalViewPr>
  <p:slideViewPr>
    <p:cSldViewPr snapToGrid="0" snapToObjects="1">
      <p:cViewPr varScale="1">
        <p:scale>
          <a:sx n="60" d="100"/>
          <a:sy n="60" d="100"/>
        </p:scale>
        <p:origin x="16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Real_square_matri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Eigenvector" TargetMode="External"/><Relationship Id="rId4" Type="http://schemas.openxmlformats.org/officeDocument/2006/relationships/hyperlink" Target="https://en.wikipedia.org/wiki/Eigenvalu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60797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Clauset</a:t>
            </a:r>
            <a:r>
              <a:rPr lang="en-GB" dirty="0"/>
              <a:t> thought the vertices can be divided into sub-levels of levels indicating the hierarchical network structure. However, for transportation network, the relationship between different level vertices are not only containing and contained relationships, but also get the importance of vertices intra one level,  connection strength of intra-level are higher than inter- level vertices.</a:t>
            </a:r>
          </a:p>
        </p:txBody>
      </p:sp>
    </p:spTree>
    <p:extLst>
      <p:ext uri="{BB962C8B-B14F-4D97-AF65-F5344CB8AC3E}">
        <p14:creationId xmlns:p14="http://schemas.microsoft.com/office/powerpoint/2010/main" val="85669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After defining the hierarchy and hierarchical structure, but how to identify a hierarchical structure? How is a high-hierarchy network should look like?</a:t>
            </a:r>
          </a:p>
        </p:txBody>
      </p:sp>
    </p:spTree>
    <p:extLst>
      <p:ext uri="{BB962C8B-B14F-4D97-AF65-F5344CB8AC3E}">
        <p14:creationId xmlns:p14="http://schemas.microsoft.com/office/powerpoint/2010/main" val="206490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two structure of network are the ideal network structures with high-hierarchy.</a:t>
            </a:r>
          </a:p>
          <a:p>
            <a:r>
              <a:rPr lang="en-GB" dirty="0"/>
              <a:t>The first is …..</a:t>
            </a:r>
          </a:p>
          <a:p>
            <a:r>
              <a:rPr lang="en-GB" dirty="0"/>
              <a:t>The density in the core area is high, high connection, gradually descending to the peripheral area, the number of vertices raises with the less connection of vertices. High connect to high, low to low. </a:t>
            </a:r>
          </a:p>
          <a:p>
            <a:r>
              <a:rPr lang="en-GB" dirty="0"/>
              <a:t>The second is star like…</a:t>
            </a:r>
          </a:p>
          <a:p>
            <a:r>
              <a:rPr lang="en-GB" dirty="0"/>
              <a:t>There are multiple local hubs, connecting the many lower level vertices, hubs are connected with connectors. </a:t>
            </a:r>
          </a:p>
        </p:txBody>
      </p:sp>
    </p:spTree>
    <p:extLst>
      <p:ext uri="{BB962C8B-B14F-4D97-AF65-F5344CB8AC3E}">
        <p14:creationId xmlns:p14="http://schemas.microsoft.com/office/powerpoint/2010/main" val="1299617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A_{</a:t>
            </a:r>
            <a:r>
              <a:rPr lang="en-GB" dirty="0" err="1"/>
              <a:t>ij</a:t>
            </a:r>
            <a:r>
              <a:rPr lang="en-GB" dirty="0"/>
              <a:t>} denotes the element of node i and j in the adjacency matrix. m denotes the total number of links in the network. </a:t>
            </a:r>
            <a:r>
              <a:rPr lang="en-GB" dirty="0" err="1"/>
              <a:t>k_i</a:t>
            </a:r>
            <a:r>
              <a:rPr lang="en-GB" dirty="0"/>
              <a:t> and </a:t>
            </a:r>
            <a:r>
              <a:rPr lang="en-GB" dirty="0" err="1"/>
              <a:t>k_j</a:t>
            </a:r>
            <a:r>
              <a:rPr lang="en-GB" dirty="0"/>
              <a:t> denote the degree of the two vertices. Simplified the equation of r \delta_{</a:t>
            </a:r>
            <a:r>
              <a:rPr lang="en-GB" dirty="0" err="1"/>
              <a:t>ij</a:t>
            </a:r>
            <a:r>
              <a:rPr lang="en-GB" dirty="0"/>
              <a:t>} is the Kronecker delta indicating whether there is a connection between node i and j, when there is a connection, \delta_{</a:t>
            </a:r>
            <a:r>
              <a:rPr lang="en-GB" dirty="0" err="1"/>
              <a:t>ij</a:t>
            </a:r>
            <a:r>
              <a:rPr lang="en-GB" dirty="0"/>
              <a:t>} equals 1, otherwise equals 0. </a:t>
            </a:r>
          </a:p>
          <a:p>
            <a:r>
              <a:rPr lang="en-GB" dirty="0"/>
              <a:t>The value range of assortative by degree is from -1 to 1.</a:t>
            </a:r>
          </a:p>
          <a:p>
            <a:r>
              <a:rPr lang="en-GB" dirty="0"/>
              <a:t>Close to 1, high to high, low to low</a:t>
            </a:r>
          </a:p>
          <a:p>
            <a:r>
              <a:rPr lang="en-GB" dirty="0"/>
              <a:t>Close to -1, high to low</a:t>
            </a:r>
          </a:p>
        </p:txBody>
      </p:sp>
    </p:spTree>
    <p:extLst>
      <p:ext uri="{BB962C8B-B14F-4D97-AF65-F5344CB8AC3E}">
        <p14:creationId xmlns:p14="http://schemas.microsoft.com/office/powerpoint/2010/main" val="2836320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Using the harmonic mean value is to avoid…</a:t>
            </a:r>
          </a:p>
          <a:p>
            <a:r>
              <a:rPr lang="en-GB" dirty="0"/>
              <a:t>The higher the closeness centrality is , the easier a vertex can be reached.</a:t>
            </a:r>
          </a:p>
        </p:txBody>
      </p:sp>
    </p:spTree>
    <p:extLst>
      <p:ext uri="{BB962C8B-B14F-4D97-AF65-F5344CB8AC3E}">
        <p14:creationId xmlns:p14="http://schemas.microsoft.com/office/powerpoint/2010/main" val="776412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Linux Libertine"/>
              </a:rPr>
              <a:t>1. Perron–</a:t>
            </a:r>
            <a:r>
              <a:rPr lang="en-GB" b="0" i="0" dirty="0" err="1">
                <a:solidFill>
                  <a:srgbClr val="000000"/>
                </a:solidFill>
                <a:effectLst/>
                <a:latin typeface="Linux Libertine"/>
              </a:rPr>
              <a:t>Frobenius</a:t>
            </a:r>
            <a:r>
              <a:rPr lang="en-GB" b="0" i="0" dirty="0">
                <a:solidFill>
                  <a:srgbClr val="000000"/>
                </a:solidFill>
                <a:effectLst/>
                <a:latin typeface="Linux Libertine"/>
              </a:rPr>
              <a:t> theorem: only when the eigenvector get the highest value, the centrality of the vertex can be shown.</a:t>
            </a:r>
          </a:p>
          <a:p>
            <a:pPr marL="0" marR="0" lvl="0" indent="0" algn="l" defTabSz="914400" eaLnBrk="1" fontAlgn="auto" latinLnBrk="0" hangingPunct="1">
              <a:lnSpc>
                <a:spcPct val="100000"/>
              </a:lnSpc>
              <a:spcBef>
                <a:spcPts val="0"/>
              </a:spcBef>
              <a:spcAft>
                <a:spcPts val="0"/>
              </a:spcAft>
              <a:buClrTx/>
              <a:buSzTx/>
              <a:buFontTx/>
              <a:buNone/>
              <a:tabLst/>
              <a:defRPr/>
            </a:pPr>
            <a:r>
              <a:rPr lang="en-GB" b="0" i="0" dirty="0">
                <a:solidFill>
                  <a:srgbClr val="202122"/>
                </a:solidFill>
                <a:effectLst/>
                <a:latin typeface="Arial" panose="020B0604020202020204" pitchFamily="34" charset="0"/>
              </a:rPr>
              <a:t>at a </a:t>
            </a:r>
            <a:r>
              <a:rPr lang="en-GB" b="0" i="0" u="none" strike="noStrike" dirty="0">
                <a:solidFill>
                  <a:srgbClr val="0645AD"/>
                </a:solidFill>
                <a:effectLst/>
                <a:latin typeface="Arial" panose="020B0604020202020204" pitchFamily="34" charset="0"/>
                <a:hlinkClick r:id="rId3" tooltip="Real square matrix"/>
              </a:rPr>
              <a:t>real square matrix</a:t>
            </a:r>
            <a:r>
              <a:rPr lang="en-GB" b="0" i="0" dirty="0">
                <a:solidFill>
                  <a:srgbClr val="202122"/>
                </a:solidFill>
                <a:effectLst/>
                <a:latin typeface="Arial" panose="020B0604020202020204" pitchFamily="34" charset="0"/>
              </a:rPr>
              <a:t> with positive entries has a unique largest real </a:t>
            </a:r>
            <a:r>
              <a:rPr lang="en-GB" b="0" i="0" u="none" strike="noStrike" dirty="0">
                <a:solidFill>
                  <a:srgbClr val="0645AD"/>
                </a:solidFill>
                <a:effectLst/>
                <a:latin typeface="Arial" panose="020B0604020202020204" pitchFamily="34" charset="0"/>
                <a:hlinkClick r:id="rId4" tooltip="Eigenvalue"/>
              </a:rPr>
              <a:t>eigenvalue</a:t>
            </a:r>
            <a:r>
              <a:rPr lang="en-GB" b="0" i="0" dirty="0">
                <a:solidFill>
                  <a:srgbClr val="202122"/>
                </a:solidFill>
                <a:effectLst/>
                <a:latin typeface="Arial" panose="020B0604020202020204" pitchFamily="34" charset="0"/>
              </a:rPr>
              <a:t> and that the corresponding </a:t>
            </a:r>
            <a:r>
              <a:rPr lang="en-GB" b="0" i="0" u="none" strike="noStrike" dirty="0">
                <a:solidFill>
                  <a:srgbClr val="0645AD"/>
                </a:solidFill>
                <a:effectLst/>
                <a:latin typeface="Arial" panose="020B0604020202020204" pitchFamily="34" charset="0"/>
                <a:hlinkClick r:id="rId5" tooltip="Eigenvector"/>
              </a:rPr>
              <a:t>eigenvector</a:t>
            </a:r>
            <a:r>
              <a:rPr lang="en-GB" b="0" i="0" dirty="0">
                <a:solidFill>
                  <a:srgbClr val="202122"/>
                </a:solidFill>
                <a:effectLst/>
                <a:latin typeface="Arial" panose="020B0604020202020204" pitchFamily="34" charset="0"/>
              </a:rPr>
              <a:t> can be chosen to have strictly positive components.</a:t>
            </a:r>
          </a:p>
          <a:p>
            <a:pPr marL="0" marR="0" lvl="0" indent="0" algn="l" defTabSz="91440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Linux Libertine"/>
              </a:rPr>
              <a:t>2. </a:t>
            </a:r>
            <a:r>
              <a:rPr lang="en-GB" b="0" i="0" dirty="0" err="1">
                <a:solidFill>
                  <a:srgbClr val="000000"/>
                </a:solidFill>
                <a:effectLst/>
                <a:latin typeface="Linux Libertine"/>
              </a:rPr>
              <a:t>x_i</a:t>
            </a:r>
            <a:r>
              <a:rPr lang="en-GB" b="0" i="0" dirty="0">
                <a:solidFill>
                  <a:srgbClr val="000000"/>
                </a:solidFill>
                <a:effectLst/>
                <a:latin typeface="Linux Libertine"/>
              </a:rPr>
              <a:t> or </a:t>
            </a:r>
            <a:r>
              <a:rPr lang="en-GB" b="0" i="0" dirty="0" err="1">
                <a:solidFill>
                  <a:srgbClr val="000000"/>
                </a:solidFill>
                <a:effectLst/>
                <a:latin typeface="Linux Libertine"/>
              </a:rPr>
              <a:t>x_j</a:t>
            </a:r>
            <a:r>
              <a:rPr lang="en-GB" b="0" i="0" dirty="0">
                <a:solidFill>
                  <a:srgbClr val="000000"/>
                </a:solidFill>
                <a:effectLst/>
                <a:latin typeface="Linux Libertine"/>
              </a:rPr>
              <a:t> denote the eigenvector centrality of vertex i or j. \kappa_1 denotes the largest eigenvector value of the adjacency matrix A. A_{</a:t>
            </a:r>
            <a:r>
              <a:rPr lang="en-GB" b="0" i="0" dirty="0" err="1">
                <a:solidFill>
                  <a:srgbClr val="000000"/>
                </a:solidFill>
                <a:effectLst/>
                <a:latin typeface="Linux Libertine"/>
              </a:rPr>
              <a:t>ij</a:t>
            </a:r>
            <a:r>
              <a:rPr lang="en-GB" b="0" i="0" dirty="0">
                <a:solidFill>
                  <a:srgbClr val="000000"/>
                </a:solidFill>
                <a:effectLst/>
                <a:latin typeface="Linux Libertine"/>
              </a:rPr>
              <a:t>} is the element value of vertices i and j in the adjacency matrix.</a:t>
            </a:r>
          </a:p>
          <a:p>
            <a:endParaRPr lang="en-GB" dirty="0"/>
          </a:p>
        </p:txBody>
      </p:sp>
    </p:spTree>
    <p:extLst>
      <p:ext uri="{BB962C8B-B14F-4D97-AF65-F5344CB8AC3E}">
        <p14:creationId xmlns:p14="http://schemas.microsoft.com/office/powerpoint/2010/main" val="931509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effectLst/>
                <a:latin typeface="Times New Roman" panose="02020603050405020304" pitchFamily="18" charset="0"/>
              </a:rPr>
              <a:t>𝜏𝑛𝑖 </a:t>
            </a:r>
            <a:r>
              <a:rPr lang="en-GB" b="0" i="0" dirty="0">
                <a:effectLst/>
                <a:latin typeface="Arial" panose="020B0604020202020204" pitchFamily="34" charset="0"/>
              </a:rPr>
              <a:t>stands for the number of edges connecting the </a:t>
            </a:r>
            <a:r>
              <a:rPr lang="en-GB" b="0" i="0" dirty="0">
                <a:effectLst/>
                <a:latin typeface="Times New Roman" panose="02020603050405020304" pitchFamily="18" charset="0"/>
              </a:rPr>
              <a:t>𝑖</a:t>
            </a:r>
            <a:r>
              <a:rPr lang="en-GB" b="0" i="0" dirty="0" err="1">
                <a:effectLst/>
                <a:latin typeface="Arial" panose="020B0604020202020204" pitchFamily="34" charset="0"/>
              </a:rPr>
              <a:t>th</a:t>
            </a:r>
            <a:r>
              <a:rPr lang="en-GB" b="0" i="0" dirty="0">
                <a:effectLst/>
                <a:latin typeface="Arial" panose="020B0604020202020204" pitchFamily="34" charset="0"/>
              </a:rPr>
              <a:t> vertex in partition </a:t>
            </a:r>
            <a:r>
              <a:rPr lang="en-GB" b="0" i="0" dirty="0">
                <a:effectLst/>
                <a:latin typeface="Times New Roman" panose="02020603050405020304" pitchFamily="18" charset="0"/>
              </a:rPr>
              <a:t>𝑛 </a:t>
            </a:r>
            <a:r>
              <a:rPr lang="en-GB" b="0" i="0" dirty="0">
                <a:effectLst/>
                <a:latin typeface="Arial" panose="020B0604020202020204" pitchFamily="34" charset="0"/>
              </a:rPr>
              <a:t>to the other vertices in partition </a:t>
            </a:r>
            <a:r>
              <a:rPr lang="en-GB" b="0" i="0" dirty="0">
                <a:effectLst/>
                <a:latin typeface="Times New Roman" panose="02020603050405020304" pitchFamily="18" charset="0"/>
              </a:rPr>
              <a:t>𝑛</a:t>
            </a:r>
            <a:r>
              <a:rPr lang="en-GB" b="0" i="0" dirty="0">
                <a:effectLst/>
                <a:latin typeface="Arial" panose="020B0604020202020204" pitchFamily="34" charset="0"/>
              </a:rPr>
              <a:t>. </a:t>
            </a:r>
            <a:r>
              <a:rPr lang="en-GB" b="0" i="0" dirty="0">
                <a:effectLst/>
                <a:latin typeface="Times New Roman" panose="02020603050405020304" pitchFamily="18" charset="0"/>
              </a:rPr>
              <a:t>̄ 𝜏𝑛 </a:t>
            </a:r>
            <a:r>
              <a:rPr lang="en-GB" b="0" i="0" dirty="0">
                <a:effectLst/>
                <a:latin typeface="Arial" panose="020B0604020202020204" pitchFamily="34" charset="0"/>
              </a:rPr>
              <a:t>denotes the average of </a:t>
            </a:r>
            <a:r>
              <a:rPr lang="en-GB" b="0" i="0" dirty="0">
                <a:effectLst/>
                <a:latin typeface="Times New Roman" panose="02020603050405020304" pitchFamily="18" charset="0"/>
              </a:rPr>
              <a:t>𝜏𝑛𝑖 </a:t>
            </a:r>
            <a:r>
              <a:rPr lang="en-GB" b="0" i="0" dirty="0">
                <a:effectLst/>
                <a:latin typeface="Arial" panose="020B0604020202020204" pitchFamily="34" charset="0"/>
              </a:rPr>
              <a:t>over all vertices in partition </a:t>
            </a:r>
            <a:r>
              <a:rPr lang="en-GB" b="0" i="0" dirty="0">
                <a:effectLst/>
                <a:latin typeface="Times New Roman" panose="02020603050405020304" pitchFamily="18" charset="0"/>
              </a:rPr>
              <a:t>𝑛</a:t>
            </a:r>
            <a:r>
              <a:rPr lang="en-GB" b="0" i="0" dirty="0">
                <a:effectLst/>
                <a:latin typeface="Arial" panose="020B0604020202020204" pitchFamily="34" charset="0"/>
              </a:rPr>
              <a:t>. </a:t>
            </a:r>
            <a:r>
              <a:rPr lang="en-GB" b="0" i="0" dirty="0">
                <a:effectLst/>
                <a:latin typeface="Times New Roman" panose="02020603050405020304" pitchFamily="18" charset="0"/>
              </a:rPr>
              <a:t>𝜎𝜏𝑛 </a:t>
            </a:r>
            <a:r>
              <a:rPr lang="en-GB" b="0" i="0" dirty="0">
                <a:effectLst/>
                <a:latin typeface="Arial" panose="020B0604020202020204" pitchFamily="34" charset="0"/>
              </a:rPr>
              <a:t>denotes the standard deviation of the intra-modular connectivity </a:t>
            </a:r>
            <a:r>
              <a:rPr lang="en-GB" b="0" i="0" dirty="0">
                <a:effectLst/>
                <a:latin typeface="Times New Roman" panose="02020603050405020304" pitchFamily="18" charset="0"/>
              </a:rPr>
              <a:t>𝑧𝑖 </a:t>
            </a:r>
            <a:r>
              <a:rPr lang="en-GB" b="0" i="0" dirty="0">
                <a:effectLst/>
                <a:latin typeface="Arial" panose="020B0604020202020204" pitchFamily="34" charset="0"/>
              </a:rPr>
              <a:t>in partition </a:t>
            </a:r>
            <a:r>
              <a:rPr lang="en-GB" b="0" i="0" dirty="0">
                <a:effectLst/>
                <a:latin typeface="Times New Roman" panose="02020603050405020304" pitchFamily="18" charset="0"/>
              </a:rPr>
              <a:t>𝑛</a:t>
            </a:r>
            <a:r>
              <a:rPr lang="en-GB" b="0" i="0" dirty="0">
                <a:effectLst/>
                <a:latin typeface="Arial" panose="020B0604020202020204" pitchFamily="34" charset="0"/>
              </a:rPr>
              <a:t>. For inter-modular connectivity </a:t>
            </a:r>
            <a:r>
              <a:rPr lang="en-GB" b="0" i="0" dirty="0">
                <a:effectLst/>
                <a:latin typeface="Times New Roman" panose="02020603050405020304" pitchFamily="18" charset="0"/>
              </a:rPr>
              <a:t>𝑃𝑖 </a:t>
            </a:r>
            <a:r>
              <a:rPr lang="en-GB" b="0" i="0" dirty="0">
                <a:effectLst/>
                <a:latin typeface="Arial" panose="020B0604020202020204" pitchFamily="34" charset="0"/>
              </a:rPr>
              <a:t>, the </a:t>
            </a:r>
            <a:r>
              <a:rPr lang="en-GB" b="0" i="0" dirty="0">
                <a:effectLst/>
                <a:latin typeface="Times New Roman" panose="02020603050405020304" pitchFamily="18" charset="0"/>
              </a:rPr>
              <a:t>𝑁 </a:t>
            </a:r>
            <a:r>
              <a:rPr lang="en-GB" b="0" i="0" dirty="0">
                <a:effectLst/>
                <a:latin typeface="Arial" panose="020B0604020202020204" pitchFamily="34" charset="0"/>
              </a:rPr>
              <a:t>denotes the total number of partitions in the network. </a:t>
            </a:r>
            <a:endParaRPr lang="en-GB" dirty="0"/>
          </a:p>
        </p:txBody>
      </p:sp>
    </p:spTree>
    <p:extLst>
      <p:ext uri="{BB962C8B-B14F-4D97-AF65-F5344CB8AC3E}">
        <p14:creationId xmlns:p14="http://schemas.microsoft.com/office/powerpoint/2010/main" val="81575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presentation will be given from the 4 parts: </a:t>
            </a:r>
          </a:p>
        </p:txBody>
      </p:sp>
    </p:spTree>
    <p:extLst>
      <p:ext uri="{BB962C8B-B14F-4D97-AF65-F5344CB8AC3E}">
        <p14:creationId xmlns:p14="http://schemas.microsoft.com/office/powerpoint/2010/main" val="302197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4</a:t>
            </a:fld>
            <a:endParaRPr lang="nl-NL"/>
          </a:p>
        </p:txBody>
      </p:sp>
    </p:spTree>
    <p:extLst>
      <p:ext uri="{BB962C8B-B14F-4D97-AF65-F5344CB8AC3E}">
        <p14:creationId xmlns:p14="http://schemas.microsoft.com/office/powerpoint/2010/main" val="178456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Definitions are important. The entry point for the question is the morphology, thus the shapes of ideal hierarchy networks</a:t>
            </a:r>
          </a:p>
        </p:txBody>
      </p:sp>
    </p:spTree>
    <p:extLst>
      <p:ext uri="{BB962C8B-B14F-4D97-AF65-F5344CB8AC3E}">
        <p14:creationId xmlns:p14="http://schemas.microsoft.com/office/powerpoint/2010/main" val="315216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According to the identification of hierarchical structure, introducing the graph theory, topology</a:t>
            </a:r>
          </a:p>
          <a:p>
            <a:r>
              <a:rPr lang="en-GB" dirty="0"/>
              <a:t>The comparison may not include the quantification… the extent can show the hierarchy or not</a:t>
            </a:r>
          </a:p>
          <a:p>
            <a:endParaRPr lang="en-GB" dirty="0"/>
          </a:p>
        </p:txBody>
      </p:sp>
    </p:spTree>
    <p:extLst>
      <p:ext uri="{BB962C8B-B14F-4D97-AF65-F5344CB8AC3E}">
        <p14:creationId xmlns:p14="http://schemas.microsoft.com/office/powerpoint/2010/main" val="233516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2742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Introduced later</a:t>
            </a:r>
          </a:p>
          <a:p>
            <a:endParaRPr lang="en-GB" dirty="0"/>
          </a:p>
        </p:txBody>
      </p:sp>
    </p:spTree>
    <p:extLst>
      <p:ext uri="{BB962C8B-B14F-4D97-AF65-F5344CB8AC3E}">
        <p14:creationId xmlns:p14="http://schemas.microsoft.com/office/powerpoint/2010/main" val="113475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454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First stage, how are the concepts defined?</a:t>
            </a:r>
          </a:p>
        </p:txBody>
      </p:sp>
    </p:spTree>
    <p:extLst>
      <p:ext uri="{BB962C8B-B14F-4D97-AF65-F5344CB8AC3E}">
        <p14:creationId xmlns:p14="http://schemas.microsoft.com/office/powerpoint/2010/main" val="348507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Hoofdstuk">
    <p:spTree>
      <p:nvGrpSpPr>
        <p:cNvPr id="1" name=""/>
        <p:cNvGrpSpPr/>
        <p:nvPr/>
      </p:nvGrpSpPr>
      <p:grpSpPr>
        <a:xfrm>
          <a:off x="0" y="0"/>
          <a:ext cx="0" cy="0"/>
          <a:chOff x="0" y="0"/>
          <a:chExt cx="0" cy="0"/>
        </a:xfrm>
      </p:grpSpPr>
      <p:grpSp>
        <p:nvGrpSpPr>
          <p:cNvPr id="1849" name="Groep 9"/>
          <p:cNvGrpSpPr/>
          <p:nvPr/>
        </p:nvGrpSpPr>
        <p:grpSpPr>
          <a:xfrm>
            <a:off x="2982511" y="-1228655"/>
            <a:ext cx="6226977" cy="490402"/>
            <a:chOff x="0" y="0"/>
            <a:chExt cx="6226976" cy="490400"/>
          </a:xfrm>
        </p:grpSpPr>
        <p:sp>
          <p:nvSpPr>
            <p:cNvPr id="1837"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848" name="Groep 8"/>
            <p:cNvGrpSpPr/>
            <p:nvPr/>
          </p:nvGrpSpPr>
          <p:grpSpPr>
            <a:xfrm>
              <a:off x="0" y="0"/>
              <a:ext cx="6226975" cy="211381"/>
              <a:chOff x="0" y="0"/>
              <a:chExt cx="6226974" cy="211380"/>
            </a:xfrm>
          </p:grpSpPr>
          <p:sp>
            <p:nvSpPr>
              <p:cNvPr id="1838"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39"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0"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1"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2"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3"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4"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5"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6"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7"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p:spPr>
        <p:txBody>
          <a:bodyPr lIns="91439" tIns="45719" rIns="91439" bIns="45719"/>
          <a:lstStyle/>
          <a:p>
            <a:endParaRPr/>
          </a:p>
        </p:txBody>
      </p:sp>
      <p:sp>
        <p:nvSpPr>
          <p:cNvPr id="1861"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Hoofdstuk</a:t>
            </a:r>
          </a:p>
        </p:txBody>
      </p:sp>
      <p:sp>
        <p:nvSpPr>
          <p:cNvPr id="1926" name="Body Level One…"/>
          <p:cNvSpPr txBox="1">
            <a:spLocks noGrp="1"/>
          </p:cNvSpPr>
          <p:nvPr>
            <p:ph type="body" sz="half" idx="1"/>
          </p:nvPr>
        </p:nvSpPr>
        <p:spPr>
          <a:xfrm>
            <a:off x="2702625" y="2770414"/>
            <a:ext cx="6786751" cy="2987465"/>
          </a:xfrm>
          <a:prstGeom prst="rect">
            <a:avLst/>
          </a:prstGeom>
          <a:solidFill>
            <a:schemeClr val="accent1"/>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1932"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Tekst (Blauw)</a:t>
            </a:r>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56" r:id="rId4"/>
    <p:sldLayoutId id="2147483662" r:id="rId5"/>
    <p:sldLayoutId id="2147483668" r:id="rId6"/>
    <p:sldLayoutId id="2147483669" r:id="rId7"/>
    <p:sldLayoutId id="2147483673" r:id="rId8"/>
    <p:sldLayoutId id="2147483674" r:id="rId9"/>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6" y="1"/>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3"/>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782065"/>
            <a:ext cx="3729203" cy="923172"/>
          </a:xfrm>
          <a:prstGeom prst="rect">
            <a:avLst/>
          </a:prstGeom>
        </p:spPr>
        <p:txBody>
          <a:bodyPr>
            <a:normAutofit fontScale="92500" lnSpcReduction="10000"/>
          </a:bodyPr>
          <a:lstStyle/>
          <a:p>
            <a:pPr>
              <a:lnSpc>
                <a:spcPct val="100000"/>
              </a:lnSpc>
            </a:pPr>
            <a:r>
              <a:rPr lang="en-GB" dirty="0">
                <a:latin typeface="Sitka Display" pitchFamily="2" charset="0"/>
              </a:rPr>
              <a:t>Kelton Huang</a:t>
            </a:r>
          </a:p>
          <a:p>
            <a:pPr>
              <a:lnSpc>
                <a:spcPct val="100000"/>
              </a:lnSpc>
            </a:pPr>
            <a:r>
              <a:rPr lang="en-GB" dirty="0">
                <a:latin typeface="Sitka Display" pitchFamily="2" charset="0"/>
              </a:rPr>
              <a:t>Student nr. 5266688</a:t>
            </a:r>
          </a:p>
          <a:p>
            <a:pPr>
              <a:lnSpc>
                <a:spcPct val="100000"/>
              </a:lnSpc>
            </a:pPr>
            <a:r>
              <a:rPr lang="en-GB" dirty="0">
                <a:latin typeface="Sitka Display" pitchFamily="2" charset="0"/>
              </a:rPr>
              <a:t>October 12</a:t>
            </a:r>
            <a:r>
              <a:rPr lang="en-GB" baseline="30000" dirty="0">
                <a:latin typeface="Sitka Display" pitchFamily="2" charset="0"/>
              </a:rPr>
              <a:t>th</a:t>
            </a:r>
            <a:r>
              <a:rPr lang="en-GB" dirty="0">
                <a:latin typeface="Sitka Display" pitchFamily="2" charset="0"/>
              </a:rPr>
              <a:t>, 2022</a:t>
            </a:r>
            <a:endParaRPr dirty="0">
              <a:latin typeface="Sitka Display" pitchFamily="2" charset="0"/>
            </a:endParaRPr>
          </a:p>
        </p:txBody>
      </p:sp>
      <p:sp>
        <p:nvSpPr>
          <p:cNvPr id="3153" name="Tijdelijke aanduiding voor tekst 18"/>
          <p:cNvSpPr>
            <a:spLocks noGrp="1"/>
          </p:cNvSpPr>
          <p:nvPr>
            <p:ph type="body" idx="22"/>
          </p:nvPr>
        </p:nvSpPr>
        <p:spPr>
          <a:xfrm>
            <a:off x="698499" y="641977"/>
            <a:ext cx="3729206" cy="29254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7500" lnSpcReduction="20000"/>
          </a:bodyPr>
          <a:lstStyle/>
          <a:p>
            <a:pPr>
              <a:lnSpc>
                <a:spcPct val="110000"/>
              </a:lnSpc>
            </a:pPr>
            <a:r>
              <a:rPr lang="en-GB" sz="4000" b="1" dirty="0">
                <a:latin typeface="Sitka Heading Semibold" pitchFamily="2" charset="0"/>
              </a:rPr>
              <a:t>Comparison and </a:t>
            </a:r>
            <a:r>
              <a:rPr lang="en-US" altLang="zh-CN" sz="4000" b="1" dirty="0">
                <a:latin typeface="Sitka Heading Semibold" pitchFamily="2" charset="0"/>
              </a:rPr>
              <a:t>Quantification of </a:t>
            </a:r>
            <a:r>
              <a:rPr lang="en-GB" sz="4000" b="1" dirty="0">
                <a:latin typeface="Sitka Heading Semibold" pitchFamily="2" charset="0"/>
              </a:rPr>
              <a:t>the Hierarchy of High-capacity Unimodal Public Transport Networks</a:t>
            </a:r>
            <a:endParaRPr sz="4000" b="1" dirty="0">
              <a:latin typeface="Sitka Heading Semibold" pitchFamily="2" charset="0"/>
            </a:endParaRPr>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pic>
        <p:nvPicPr>
          <p:cNvPr id="3" name="Picture 2" descr="Map&#10;&#10;Description automatically generated">
            <a:extLst>
              <a:ext uri="{FF2B5EF4-FFF2-40B4-BE49-F238E27FC236}">
                <a16:creationId xmlns:a16="http://schemas.microsoft.com/office/drawing/2014/main" id="{DA041D5F-A792-EB1A-BEEF-01A1EEECA2C7}"/>
              </a:ext>
            </a:extLst>
          </p:cNvPr>
          <p:cNvPicPr>
            <a:picLocks noChangeAspect="1"/>
          </p:cNvPicPr>
          <p:nvPr/>
        </p:nvPicPr>
        <p:blipFill rotWithShape="1">
          <a:blip r:embed="rId4">
            <a:extLst>
              <a:ext uri="{28A0092B-C50C-407E-A947-70E740481C1C}">
                <a14:useLocalDpi xmlns:a14="http://schemas.microsoft.com/office/drawing/2010/main" val="0"/>
              </a:ext>
            </a:extLst>
          </a:blip>
          <a:srcRect t="1395" b="5166"/>
          <a:stretch/>
        </p:blipFill>
        <p:spPr>
          <a:xfrm>
            <a:off x="4852464" y="-1"/>
            <a:ext cx="7339534" cy="68580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717C81-6C85-806C-E505-211923F93D53}"/>
              </a:ext>
            </a:extLst>
          </p:cNvPr>
          <p:cNvSpPr>
            <a:spLocks noGrp="1"/>
          </p:cNvSpPr>
          <p:nvPr>
            <p:ph type="body" sz="quarter" idx="14"/>
          </p:nvPr>
        </p:nvSpPr>
        <p:spPr/>
        <p:txBody>
          <a:bodyPr/>
          <a:lstStyle/>
          <a:p>
            <a:endParaRPr lang="en-GB" dirty="0"/>
          </a:p>
        </p:txBody>
      </p:sp>
      <p:sp>
        <p:nvSpPr>
          <p:cNvPr id="3" name="Vertical Text Placeholder 2">
            <a:extLst>
              <a:ext uri="{FF2B5EF4-FFF2-40B4-BE49-F238E27FC236}">
                <a16:creationId xmlns:a16="http://schemas.microsoft.com/office/drawing/2014/main" id="{A9EF97CD-40DC-F7A6-3ABB-8409E4FAD4F9}"/>
              </a:ext>
            </a:extLst>
          </p:cNvPr>
          <p:cNvSpPr>
            <a:spLocks noGrp="1"/>
          </p:cNvSpPr>
          <p:nvPr>
            <p:ph type="body" orient="vert" idx="1"/>
          </p:nvPr>
        </p:nvSpPr>
        <p:spPr/>
        <p:txBody>
          <a:bodyPr/>
          <a:lstStyle/>
          <a:p>
            <a:pPr marL="742950" indent="-742950">
              <a:buAutoNum type="arabicPeriod"/>
            </a:pPr>
            <a:r>
              <a:rPr lang="en-GB" dirty="0"/>
              <a:t>What is the high-capacity </a:t>
            </a:r>
          </a:p>
          <a:p>
            <a:r>
              <a:rPr lang="en-GB" dirty="0"/>
              <a:t>unimodal PTN’s </a:t>
            </a:r>
            <a:r>
              <a:rPr lang="en-GB" b="1" u="sng" dirty="0"/>
              <a:t>hierarchy</a:t>
            </a:r>
            <a:r>
              <a:rPr lang="en-GB" dirty="0"/>
              <a:t>?</a:t>
            </a:r>
          </a:p>
        </p:txBody>
      </p:sp>
    </p:spTree>
    <p:extLst>
      <p:ext uri="{BB962C8B-B14F-4D97-AF65-F5344CB8AC3E}">
        <p14:creationId xmlns:p14="http://schemas.microsoft.com/office/powerpoint/2010/main" val="24258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anim calcmode="lin" valueType="num">
                                      <p:cBhvr>
                                        <p:cTn id="10" dur="5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1" dur="500" fill="hold"/>
                                        <p:tgtEl>
                                          <p:spTgt spid="3">
                                            <p:txEl>
                                              <p:pRg st="0" end="0"/>
                                            </p:txEl>
                                          </p:spTgt>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anim calcmode="lin" valueType="num">
                                      <p:cBhvr>
                                        <p:cTn id="17" dur="500" fill="hold"/>
                                        <p:tgtEl>
                                          <p:spTgt spid="3">
                                            <p:txEl>
                                              <p:pRg st="1" end="1"/>
                                            </p:txEl>
                                          </p:spTgt>
                                        </p:tgtEl>
                                        <p:attrNameLst>
                                          <p:attrName>ppt_x</p:attrName>
                                        </p:attrNameLst>
                                      </p:cBhvr>
                                      <p:tavLst>
                                        <p:tav tm="0">
                                          <p:val>
                                            <p:fltVal val="0.5"/>
                                          </p:val>
                                        </p:tav>
                                        <p:tav tm="100000">
                                          <p:val>
                                            <p:strVal val="#ppt_x"/>
                                          </p:val>
                                        </p:tav>
                                      </p:tavLst>
                                    </p:anim>
                                    <p:anim calcmode="lin" valueType="num">
                                      <p:cBhvr>
                                        <p:cTn id="18" dur="500" fill="hold"/>
                                        <p:tgtEl>
                                          <p:spTgt spid="3">
                                            <p:txEl>
                                              <p:pRg st="1" end="1"/>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899CD2-433C-BE9B-C67D-7292648760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8638" y="2548595"/>
            <a:ext cx="6594723" cy="147686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C23026A-711B-A4A6-03D7-C6BAD7FEB727}"/>
              </a:ext>
            </a:extLst>
          </p:cNvPr>
          <p:cNvSpPr txBox="1">
            <a:spLocks/>
          </p:cNvSpPr>
          <p:nvPr/>
        </p:nvSpPr>
        <p:spPr>
          <a:xfrm>
            <a:off x="708463" y="591557"/>
            <a:ext cx="10775071" cy="728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GB" dirty="0">
                <a:cs typeface="Arial" panose="020B0604020202020204" pitchFamily="34" charset="0"/>
              </a:rPr>
              <a:t>Methodology flow diagram</a:t>
            </a:r>
          </a:p>
        </p:txBody>
      </p:sp>
    </p:spTree>
    <p:extLst>
      <p:ext uri="{BB962C8B-B14F-4D97-AF65-F5344CB8AC3E}">
        <p14:creationId xmlns:p14="http://schemas.microsoft.com/office/powerpoint/2010/main" val="33157779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left)">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DE8AB8-E448-503C-743F-F833E587803D}"/>
              </a:ext>
            </a:extLst>
          </p:cNvPr>
          <p:cNvSpPr>
            <a:spLocks noGrp="1"/>
          </p:cNvSpPr>
          <p:nvPr>
            <p:ph type="body" idx="1"/>
          </p:nvPr>
        </p:nvSpPr>
        <p:spPr/>
        <p:txBody>
          <a:bodyPr>
            <a:normAutofit fontScale="92500"/>
          </a:bodyPr>
          <a:lstStyle/>
          <a:p>
            <a:r>
              <a:rPr lang="en-GB" sz="2800" dirty="0"/>
              <a:t>How a high-capacity unimodal PTN’s hierarchy is defined?</a:t>
            </a:r>
          </a:p>
          <a:p>
            <a:pPr lvl="1">
              <a:lnSpc>
                <a:spcPct val="100000"/>
              </a:lnSpc>
              <a:buFont typeface="Arial" panose="020B0604020202020204" pitchFamily="34" charset="0"/>
              <a:buChar char="•"/>
            </a:pPr>
            <a:r>
              <a:rPr lang="en-GB" sz="2400" dirty="0"/>
              <a:t>The hierarchy is defined as </a:t>
            </a:r>
            <a:r>
              <a:rPr lang="en-GB" sz="2400" u="sng" dirty="0"/>
              <a:t>an attribute </a:t>
            </a:r>
            <a:r>
              <a:rPr lang="en-GB" sz="2400" dirty="0"/>
              <a:t>of a network, which describes the extent the network’s shape performs a hierarchical structure.</a:t>
            </a:r>
          </a:p>
          <a:p>
            <a:pPr lvl="1">
              <a:lnSpc>
                <a:spcPct val="100000"/>
              </a:lnSpc>
              <a:buFont typeface="Arial" panose="020B0604020202020204" pitchFamily="34" charset="0"/>
              <a:buChar char="•"/>
            </a:pPr>
            <a:endParaRPr lang="en-GB" sz="2400" dirty="0"/>
          </a:p>
          <a:p>
            <a:pPr>
              <a:buFont typeface="Arial" panose="020B0604020202020204" pitchFamily="34" charset="0"/>
              <a:buChar char="•"/>
            </a:pPr>
            <a:r>
              <a:rPr lang="en-GB" sz="2800" dirty="0"/>
              <a:t>Then, how is a hierarchical structure defined?</a:t>
            </a:r>
          </a:p>
          <a:p>
            <a:pPr lvl="1">
              <a:lnSpc>
                <a:spcPct val="100000"/>
              </a:lnSpc>
              <a:buFont typeface="Arial" panose="020B0604020202020204" pitchFamily="34" charset="0"/>
              <a:buChar char="•"/>
            </a:pPr>
            <a:r>
              <a:rPr lang="en-GB" sz="2400" dirty="0"/>
              <a:t>A hierarchical network structure has constituent vertices hierarchical organised, the vertices can be divided into levels that can be further subdivided into levels of levels, and so on </a:t>
            </a:r>
            <a:r>
              <a:rPr lang="en-GB" sz="2400" u="sng" dirty="0"/>
              <a:t>to multiple scales</a:t>
            </a:r>
            <a:r>
              <a:rPr lang="en-GB" sz="2400" dirty="0"/>
              <a:t>. (</a:t>
            </a:r>
            <a:r>
              <a:rPr lang="en-GB" sz="2400" dirty="0" err="1"/>
              <a:t>Clauset</a:t>
            </a:r>
            <a:r>
              <a:rPr lang="en-GB" sz="2400" dirty="0"/>
              <a:t> et al., 2008)</a:t>
            </a:r>
          </a:p>
          <a:p>
            <a:pPr lvl="1">
              <a:lnSpc>
                <a:spcPct val="100000"/>
              </a:lnSpc>
              <a:buFont typeface="Arial" panose="020B0604020202020204" pitchFamily="34" charset="0"/>
              <a:buChar char="•"/>
            </a:pPr>
            <a:r>
              <a:rPr lang="en-GB" sz="2400" dirty="0"/>
              <a:t>The vertex number in levels exhibits a pyramid shape, the number of vertices is </a:t>
            </a:r>
            <a:r>
              <a:rPr lang="en-GB" sz="2400" u="sng" dirty="0"/>
              <a:t>descending </a:t>
            </a:r>
            <a:r>
              <a:rPr lang="en-GB" sz="2400" dirty="0"/>
              <a:t>as the importance of </a:t>
            </a:r>
            <a:r>
              <a:rPr lang="en-GB" sz="2400" u="sng" dirty="0"/>
              <a:t>the level goes higher</a:t>
            </a:r>
            <a:r>
              <a:rPr lang="en-GB" sz="2400" dirty="0"/>
              <a:t>.</a:t>
            </a:r>
          </a:p>
        </p:txBody>
      </p:sp>
      <p:sp>
        <p:nvSpPr>
          <p:cNvPr id="4" name="Title 1">
            <a:extLst>
              <a:ext uri="{FF2B5EF4-FFF2-40B4-BE49-F238E27FC236}">
                <a16:creationId xmlns:a16="http://schemas.microsoft.com/office/drawing/2014/main" id="{5B34D992-98DC-FABF-F398-A3C0056657F0}"/>
              </a:ext>
            </a:extLst>
          </p:cNvPr>
          <p:cNvSpPr>
            <a:spLocks noGrp="1"/>
          </p:cNvSpPr>
          <p:nvPr>
            <p:ph type="title"/>
          </p:nvPr>
        </p:nvSpPr>
        <p:spPr>
          <a:xfrm>
            <a:off x="708464" y="612283"/>
            <a:ext cx="10775071" cy="594705"/>
          </a:xfrm>
        </p:spPr>
        <p:txBody>
          <a:bodyPr>
            <a:noAutofit/>
          </a:bodyPr>
          <a:lstStyle/>
          <a:p>
            <a:r>
              <a:rPr lang="en-GB" b="0" i="0" dirty="0">
                <a:effectLst/>
              </a:rPr>
              <a:t>1.1 What is the high-capacity unimodal PTN’s hierarchy?</a:t>
            </a:r>
            <a:br>
              <a:rPr lang="en-GB" dirty="0"/>
            </a:br>
            <a:endParaRPr lang="en-GB" dirty="0"/>
          </a:p>
        </p:txBody>
      </p:sp>
    </p:spTree>
    <p:extLst>
      <p:ext uri="{BB962C8B-B14F-4D97-AF65-F5344CB8AC3E}">
        <p14:creationId xmlns:p14="http://schemas.microsoft.com/office/powerpoint/2010/main" val="1666296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B22-A6D4-526C-5894-741261033462}"/>
              </a:ext>
            </a:extLst>
          </p:cNvPr>
          <p:cNvSpPr>
            <a:spLocks noGrp="1"/>
          </p:cNvSpPr>
          <p:nvPr>
            <p:ph type="title"/>
          </p:nvPr>
        </p:nvSpPr>
        <p:spPr/>
        <p:txBody>
          <a:bodyPr/>
          <a:lstStyle/>
          <a:p>
            <a:r>
              <a:rPr lang="en-GB" dirty="0"/>
              <a:t>Methodology flow diagram</a:t>
            </a:r>
          </a:p>
        </p:txBody>
      </p:sp>
      <p:pic>
        <p:nvPicPr>
          <p:cNvPr id="1026" name="Picture 2">
            <a:extLst>
              <a:ext uri="{FF2B5EF4-FFF2-40B4-BE49-F238E27FC236}">
                <a16:creationId xmlns:a16="http://schemas.microsoft.com/office/drawing/2014/main" id="{153328F3-5296-0D8F-448D-F40C476442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175" y="3059215"/>
            <a:ext cx="10202150" cy="130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0963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left)">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3C0B-E260-4F13-63C0-1CF4BB9C7146}"/>
              </a:ext>
            </a:extLst>
          </p:cNvPr>
          <p:cNvSpPr>
            <a:spLocks noGrp="1"/>
          </p:cNvSpPr>
          <p:nvPr>
            <p:ph type="title"/>
          </p:nvPr>
        </p:nvSpPr>
        <p:spPr>
          <a:xfrm>
            <a:off x="698500" y="741499"/>
            <a:ext cx="10775071" cy="678739"/>
          </a:xfrm>
        </p:spPr>
        <p:txBody>
          <a:bodyPr>
            <a:normAutofit fontScale="90000"/>
          </a:bodyPr>
          <a:lstStyle/>
          <a:p>
            <a:r>
              <a:rPr lang="en-GB" sz="3600" dirty="0"/>
              <a:t>1.2 How the hierarchy difference is reflected in the networks?</a:t>
            </a:r>
            <a:br>
              <a:rPr lang="en-GB" dirty="0"/>
            </a:br>
            <a:endParaRPr lang="en-GB" dirty="0"/>
          </a:p>
        </p:txBody>
      </p:sp>
      <p:grpSp>
        <p:nvGrpSpPr>
          <p:cNvPr id="17" name="Group 16">
            <a:extLst>
              <a:ext uri="{FF2B5EF4-FFF2-40B4-BE49-F238E27FC236}">
                <a16:creationId xmlns:a16="http://schemas.microsoft.com/office/drawing/2014/main" id="{DAD57E35-D818-B283-E38E-6930E8B798E6}"/>
              </a:ext>
            </a:extLst>
          </p:cNvPr>
          <p:cNvGrpSpPr/>
          <p:nvPr/>
        </p:nvGrpSpPr>
        <p:grpSpPr>
          <a:xfrm>
            <a:off x="1939527" y="1890577"/>
            <a:ext cx="8312945" cy="3809870"/>
            <a:chOff x="1730152" y="2148674"/>
            <a:chExt cx="8312945" cy="3809870"/>
          </a:xfrm>
        </p:grpSpPr>
        <p:grpSp>
          <p:nvGrpSpPr>
            <p:cNvPr id="16" name="Group 15">
              <a:extLst>
                <a:ext uri="{FF2B5EF4-FFF2-40B4-BE49-F238E27FC236}">
                  <a16:creationId xmlns:a16="http://schemas.microsoft.com/office/drawing/2014/main" id="{B4040B6B-F5C6-EC53-EFED-20F67E551F8F}"/>
                </a:ext>
              </a:extLst>
            </p:cNvPr>
            <p:cNvGrpSpPr/>
            <p:nvPr/>
          </p:nvGrpSpPr>
          <p:grpSpPr>
            <a:xfrm>
              <a:off x="1730152" y="2148674"/>
              <a:ext cx="3443501" cy="3809870"/>
              <a:chOff x="1730152" y="2148674"/>
              <a:chExt cx="3443501" cy="3809870"/>
            </a:xfrm>
          </p:grpSpPr>
          <p:pic>
            <p:nvPicPr>
              <p:cNvPr id="12" name="Picture 11" descr="Core-peripheral ">
                <a:extLst>
                  <a:ext uri="{FF2B5EF4-FFF2-40B4-BE49-F238E27FC236}">
                    <a16:creationId xmlns:a16="http://schemas.microsoft.com/office/drawing/2014/main" id="{7DA95589-1F8A-B599-0323-5D8C56FAA0A8}"/>
                  </a:ext>
                </a:extLst>
              </p:cNvPr>
              <p:cNvPicPr>
                <a:picLocks noChangeAspect="1"/>
              </p:cNvPicPr>
              <p:nvPr/>
            </p:nvPicPr>
            <p:blipFill>
              <a:blip r:embed="rId3"/>
              <a:stretch>
                <a:fillRect/>
              </a:stretch>
            </p:blipFill>
            <p:spPr>
              <a:xfrm>
                <a:off x="1730152" y="2148674"/>
                <a:ext cx="3440541" cy="3440541"/>
              </a:xfrm>
              <a:prstGeom prst="rect">
                <a:avLst/>
              </a:prstGeom>
            </p:spPr>
          </p:pic>
          <p:sp>
            <p:nvSpPr>
              <p:cNvPr id="13" name="TextBox 12">
                <a:extLst>
                  <a:ext uri="{FF2B5EF4-FFF2-40B4-BE49-F238E27FC236}">
                    <a16:creationId xmlns:a16="http://schemas.microsoft.com/office/drawing/2014/main" id="{E7792173-9AE4-3AF1-8351-74C9C6AADCBA}"/>
                  </a:ext>
                </a:extLst>
              </p:cNvPr>
              <p:cNvSpPr txBox="1"/>
              <p:nvPr/>
            </p:nvSpPr>
            <p:spPr>
              <a:xfrm>
                <a:off x="1730152" y="5589214"/>
                <a:ext cx="34435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Core/peripheral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Network</a:t>
                </a: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5" name="Group 14">
              <a:extLst>
                <a:ext uri="{FF2B5EF4-FFF2-40B4-BE49-F238E27FC236}">
                  <a16:creationId xmlns:a16="http://schemas.microsoft.com/office/drawing/2014/main" id="{A183657D-03B8-E955-046F-3A57725E6F53}"/>
                </a:ext>
              </a:extLst>
            </p:cNvPr>
            <p:cNvGrpSpPr/>
            <p:nvPr/>
          </p:nvGrpSpPr>
          <p:grpSpPr>
            <a:xfrm>
              <a:off x="6596636" y="2148674"/>
              <a:ext cx="3446461" cy="3809870"/>
              <a:chOff x="6596636" y="2148674"/>
              <a:chExt cx="3446461" cy="3809870"/>
            </a:xfrm>
          </p:grpSpPr>
          <p:pic>
            <p:nvPicPr>
              <p:cNvPr id="10" name="Picture 9">
                <a:extLst>
                  <a:ext uri="{FF2B5EF4-FFF2-40B4-BE49-F238E27FC236}">
                    <a16:creationId xmlns:a16="http://schemas.microsoft.com/office/drawing/2014/main" id="{0C82D204-FDD8-E79E-69A8-84F9E0A9D793}"/>
                  </a:ext>
                </a:extLst>
              </p:cNvPr>
              <p:cNvPicPr>
                <a:picLocks noChangeAspect="1"/>
              </p:cNvPicPr>
              <p:nvPr/>
            </p:nvPicPr>
            <p:blipFill>
              <a:blip r:embed="rId4"/>
              <a:stretch>
                <a:fillRect/>
              </a:stretch>
            </p:blipFill>
            <p:spPr>
              <a:xfrm>
                <a:off x="6599596" y="2148674"/>
                <a:ext cx="3443501" cy="3440540"/>
              </a:xfrm>
              <a:prstGeom prst="rect">
                <a:avLst/>
              </a:prstGeom>
            </p:spPr>
          </p:pic>
          <p:sp>
            <p:nvSpPr>
              <p:cNvPr id="14" name="TextBox 13">
                <a:extLst>
                  <a:ext uri="{FF2B5EF4-FFF2-40B4-BE49-F238E27FC236}">
                    <a16:creationId xmlns:a16="http://schemas.microsoft.com/office/drawing/2014/main" id="{C0A0F4A4-F8C0-3489-8AA5-F5447FC97583}"/>
                  </a:ext>
                </a:extLst>
              </p:cNvPr>
              <p:cNvSpPr txBox="1"/>
              <p:nvPr/>
            </p:nvSpPr>
            <p:spPr>
              <a:xfrm>
                <a:off x="6596636" y="5589214"/>
                <a:ext cx="34435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Star-like Network</a:t>
                </a:r>
                <a:endParaRPr kumimoji="0" lang="en-GB" sz="1800" b="0" i="0" u="none" strike="noStrike" cap="none" spc="0" normalizeH="0" baseline="0" dirty="0">
                  <a:ln>
                    <a:noFill/>
                  </a:ln>
                  <a:solidFill>
                    <a:srgbClr val="000000"/>
                  </a:solidFill>
                  <a:effectLst/>
                  <a:uFillTx/>
                  <a:latin typeface="Arial"/>
                  <a:ea typeface="Arial"/>
                  <a:cs typeface="Arial"/>
                  <a:sym typeface="Arial"/>
                </a:endParaRPr>
              </a:p>
            </p:txBody>
          </p:sp>
        </p:grpSp>
      </p:grpSp>
    </p:spTree>
    <p:extLst>
      <p:ext uri="{BB962C8B-B14F-4D97-AF65-F5344CB8AC3E}">
        <p14:creationId xmlns:p14="http://schemas.microsoft.com/office/powerpoint/2010/main" val="31423892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ED07-C138-FC20-424F-0093B12CFD4D}"/>
              </a:ext>
            </a:extLst>
          </p:cNvPr>
          <p:cNvSpPr>
            <a:spLocks noGrp="1"/>
          </p:cNvSpPr>
          <p:nvPr>
            <p:ph type="title"/>
          </p:nvPr>
        </p:nvSpPr>
        <p:spPr>
          <a:xfrm>
            <a:off x="698500" y="741499"/>
            <a:ext cx="10775071" cy="669012"/>
          </a:xfrm>
        </p:spPr>
        <p:txBody>
          <a:bodyPr/>
          <a:lstStyle/>
          <a:p>
            <a:r>
              <a:rPr lang="en-GB" dirty="0"/>
              <a:t>1.3 Hierarchical structure identification</a:t>
            </a:r>
          </a:p>
        </p:txBody>
      </p:sp>
      <p:sp>
        <p:nvSpPr>
          <p:cNvPr id="3" name="Text Placeholder 2">
            <a:extLst>
              <a:ext uri="{FF2B5EF4-FFF2-40B4-BE49-F238E27FC236}">
                <a16:creationId xmlns:a16="http://schemas.microsoft.com/office/drawing/2014/main" id="{AF3B285A-9CC9-3360-7790-63956CE720FB}"/>
              </a:ext>
            </a:extLst>
          </p:cNvPr>
          <p:cNvSpPr>
            <a:spLocks noGrp="1"/>
          </p:cNvSpPr>
          <p:nvPr>
            <p:ph type="body" idx="1"/>
          </p:nvPr>
        </p:nvSpPr>
        <p:spPr>
          <a:xfrm>
            <a:off x="698500" y="1423982"/>
            <a:ext cx="10773500" cy="4356464"/>
          </a:xfrm>
        </p:spPr>
        <p:txBody>
          <a:bodyPr>
            <a:normAutofit/>
          </a:bodyPr>
          <a:lstStyle/>
          <a:p>
            <a:pPr marL="0" indent="0">
              <a:lnSpc>
                <a:spcPct val="200000"/>
              </a:lnSpc>
              <a:buNone/>
            </a:pPr>
            <a:r>
              <a:rPr lang="en-GB" sz="2400" dirty="0"/>
              <a:t>Necessary but insufficient conditions:</a:t>
            </a:r>
          </a:p>
          <a:p>
            <a:pPr marL="617537" lvl="1" indent="-342900">
              <a:lnSpc>
                <a:spcPct val="200000"/>
              </a:lnSpc>
              <a:buFont typeface="+mj-lt"/>
              <a:buAutoNum type="arabicPeriod"/>
            </a:pPr>
            <a:r>
              <a:rPr lang="en-GB" sz="2400" dirty="0"/>
              <a:t>Scale-free network. Having a small number of high-importance vertices.</a:t>
            </a:r>
          </a:p>
          <a:p>
            <a:pPr marL="617537" lvl="1" indent="-342900">
              <a:lnSpc>
                <a:spcPct val="200000"/>
              </a:lnSpc>
              <a:buFont typeface="+mj-lt"/>
              <a:buAutoNum type="arabicPeriod"/>
            </a:pPr>
            <a:r>
              <a:rPr lang="en-GB" sz="2400" dirty="0"/>
              <a:t>Show</a:t>
            </a:r>
            <a:r>
              <a:rPr lang="en-US" altLang="zh-CN" sz="2400" dirty="0" err="1"/>
              <a:t>ing</a:t>
            </a:r>
            <a:r>
              <a:rPr lang="en-GB" sz="2400" dirty="0"/>
              <a:t> either core/peripheral or star-like network organisation. </a:t>
            </a:r>
          </a:p>
          <a:p>
            <a:pPr marL="617537" lvl="1" indent="-342900">
              <a:lnSpc>
                <a:spcPct val="200000"/>
              </a:lnSpc>
              <a:buFont typeface="+mj-lt"/>
              <a:buAutoNum type="arabicPeriod"/>
            </a:pPr>
            <a:r>
              <a:rPr lang="en-GB" sz="2400" b="0" i="0" dirty="0">
                <a:effectLst/>
                <a:latin typeface="Arial" panose="020B0604020202020204" pitchFamily="34" charset="0"/>
              </a:rPr>
              <a:t>Descending vertex amount in each vertex level </a:t>
            </a:r>
            <a:r>
              <a:rPr lang="en-GB" sz="2400" dirty="0">
                <a:latin typeface="Arial" panose="020B0604020202020204" pitchFamily="34" charset="0"/>
              </a:rPr>
              <a:t>along </a:t>
            </a:r>
            <a:r>
              <a:rPr lang="en-GB" sz="2400" b="0" i="0" dirty="0">
                <a:effectLst/>
                <a:latin typeface="Arial" panose="020B0604020202020204" pitchFamily="34" charset="0"/>
              </a:rPr>
              <a:t>with the </a:t>
            </a:r>
            <a:r>
              <a:rPr lang="en-GB" sz="2400" dirty="0">
                <a:latin typeface="Arial" panose="020B0604020202020204" pitchFamily="34" charset="0"/>
              </a:rPr>
              <a:t>increasing vertex level importance.</a:t>
            </a:r>
            <a:endParaRPr lang="en-GB" sz="2400" dirty="0"/>
          </a:p>
        </p:txBody>
      </p:sp>
    </p:spTree>
    <p:extLst>
      <p:ext uri="{BB962C8B-B14F-4D97-AF65-F5344CB8AC3E}">
        <p14:creationId xmlns:p14="http://schemas.microsoft.com/office/powerpoint/2010/main" val="13089490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up)">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up)">
                                      <p:cBhvr>
                                        <p:cTn id="16" dur="500"/>
                                        <p:tgtEl>
                                          <p:spTgt spid="3">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up)">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16FA96-E5A5-1644-991C-5AC32D65637D}"/>
              </a:ext>
            </a:extLst>
          </p:cNvPr>
          <p:cNvSpPr>
            <a:spLocks noGrp="1"/>
          </p:cNvSpPr>
          <p:nvPr>
            <p:ph type="title"/>
          </p:nvPr>
        </p:nvSpPr>
        <p:spPr>
          <a:xfrm>
            <a:off x="698500" y="741499"/>
            <a:ext cx="10775071" cy="490401"/>
          </a:xfrm>
        </p:spPr>
        <p:txBody>
          <a:bodyPr/>
          <a:lstStyle/>
          <a:p>
            <a:r>
              <a:rPr lang="en-GB" dirty="0"/>
              <a:t>Methodology flow diagram</a:t>
            </a:r>
          </a:p>
        </p:txBody>
      </p:sp>
      <p:pic>
        <p:nvPicPr>
          <p:cNvPr id="1026" name="Picture 2">
            <a:extLst>
              <a:ext uri="{FF2B5EF4-FFF2-40B4-BE49-F238E27FC236}">
                <a16:creationId xmlns:a16="http://schemas.microsoft.com/office/drawing/2014/main" id="{274BB916-9DC7-DC25-B6F1-DB5A56A04C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222" y="1689374"/>
            <a:ext cx="114776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0834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left)">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DB5A88-FDB9-E732-6CC1-AB4922637CE5}"/>
              </a:ext>
            </a:extLst>
          </p:cNvPr>
          <p:cNvSpPr>
            <a:spLocks noGrp="1"/>
          </p:cNvSpPr>
          <p:nvPr>
            <p:ph type="body" sz="quarter" idx="14"/>
          </p:nvPr>
        </p:nvSpPr>
        <p:spPr/>
        <p:txBody>
          <a:bodyPr/>
          <a:lstStyle/>
          <a:p>
            <a:endParaRPr lang="en-GB" dirty="0"/>
          </a:p>
        </p:txBody>
      </p:sp>
      <p:sp>
        <p:nvSpPr>
          <p:cNvPr id="3" name="Vertical Text Placeholder 2">
            <a:extLst>
              <a:ext uri="{FF2B5EF4-FFF2-40B4-BE49-F238E27FC236}">
                <a16:creationId xmlns:a16="http://schemas.microsoft.com/office/drawing/2014/main" id="{4FEF87E7-3788-27E6-22D8-E0C5934D8668}"/>
              </a:ext>
            </a:extLst>
          </p:cNvPr>
          <p:cNvSpPr>
            <a:spLocks noGrp="1"/>
          </p:cNvSpPr>
          <p:nvPr>
            <p:ph type="body" orient="vert" idx="1"/>
          </p:nvPr>
        </p:nvSpPr>
        <p:spPr/>
        <p:txBody>
          <a:bodyPr/>
          <a:lstStyle/>
          <a:p>
            <a:r>
              <a:rPr lang="en-GB" dirty="0"/>
              <a:t>2. How to </a:t>
            </a:r>
            <a:r>
              <a:rPr lang="en-GB" b="1" u="sng" dirty="0"/>
              <a:t>compare</a:t>
            </a:r>
            <a:r>
              <a:rPr lang="en-GB" dirty="0"/>
              <a:t> the high-capacity </a:t>
            </a:r>
          </a:p>
          <a:p>
            <a:r>
              <a:rPr lang="en-GB" dirty="0"/>
              <a:t>unimodal PTN hierarchy of cities?</a:t>
            </a:r>
          </a:p>
        </p:txBody>
      </p:sp>
    </p:spTree>
    <p:extLst>
      <p:ext uri="{BB962C8B-B14F-4D97-AF65-F5344CB8AC3E}">
        <p14:creationId xmlns:p14="http://schemas.microsoft.com/office/powerpoint/2010/main" val="173298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anim calcmode="lin" valueType="num">
                                      <p:cBhvr>
                                        <p:cTn id="10" dur="5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1" dur="500" fill="hold"/>
                                        <p:tgtEl>
                                          <p:spTgt spid="3">
                                            <p:txEl>
                                              <p:pRg st="0" end="0"/>
                                            </p:txEl>
                                          </p:spTgt>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anim calcmode="lin" valueType="num">
                                      <p:cBhvr>
                                        <p:cTn id="17" dur="500" fill="hold"/>
                                        <p:tgtEl>
                                          <p:spTgt spid="3">
                                            <p:txEl>
                                              <p:pRg st="1" end="1"/>
                                            </p:txEl>
                                          </p:spTgt>
                                        </p:tgtEl>
                                        <p:attrNameLst>
                                          <p:attrName>ppt_x</p:attrName>
                                        </p:attrNameLst>
                                      </p:cBhvr>
                                      <p:tavLst>
                                        <p:tav tm="0">
                                          <p:val>
                                            <p:fltVal val="0.5"/>
                                          </p:val>
                                        </p:tav>
                                        <p:tav tm="100000">
                                          <p:val>
                                            <p:strVal val="#ppt_x"/>
                                          </p:val>
                                        </p:tav>
                                      </p:tavLst>
                                    </p:anim>
                                    <p:anim calcmode="lin" valueType="num">
                                      <p:cBhvr>
                                        <p:cTn id="18" dur="500" fill="hold"/>
                                        <p:tgtEl>
                                          <p:spTgt spid="3">
                                            <p:txEl>
                                              <p:pRg st="1" end="1"/>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6A1-1F30-9C87-FBC0-75574D3B0EB1}"/>
              </a:ext>
            </a:extLst>
          </p:cNvPr>
          <p:cNvSpPr>
            <a:spLocks noGrp="1"/>
          </p:cNvSpPr>
          <p:nvPr>
            <p:ph type="title"/>
          </p:nvPr>
        </p:nvSpPr>
        <p:spPr>
          <a:xfrm>
            <a:off x="696929" y="436742"/>
            <a:ext cx="10775071" cy="945787"/>
          </a:xfrm>
        </p:spPr>
        <p:txBody>
          <a:bodyPr>
            <a:normAutofit fontScale="90000"/>
          </a:bodyPr>
          <a:lstStyle/>
          <a:p>
            <a:pPr>
              <a:lnSpc>
                <a:spcPct val="100000"/>
              </a:lnSpc>
            </a:pPr>
            <a:r>
              <a:rPr lang="en-GB" sz="3600" dirty="0"/>
              <a:t>2.1 What indicators can interpret the necessary conditions of a high-hierarchy high-capacity unimodal PTN?</a:t>
            </a:r>
            <a:br>
              <a:rPr lang="en-GB" sz="3200" dirty="0">
                <a:latin typeface="Arial" panose="020B0604020202020204" pitchFamily="34" charset="0"/>
              </a:rPr>
            </a:br>
            <a:r>
              <a:rPr lang="en-GB" dirty="0"/>
              <a:t> </a:t>
            </a:r>
          </a:p>
        </p:txBody>
      </p:sp>
      <p:pic>
        <p:nvPicPr>
          <p:cNvPr id="2052" name="Picture 4">
            <a:extLst>
              <a:ext uri="{FF2B5EF4-FFF2-40B4-BE49-F238E27FC236}">
                <a16:creationId xmlns:a16="http://schemas.microsoft.com/office/drawing/2014/main" id="{A4C921C5-1613-92D4-465E-EE7CCEDAC6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7201" y="1840461"/>
            <a:ext cx="9417597" cy="414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8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left)">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6A1-1F30-9C87-FBC0-75574D3B0EB1}"/>
              </a:ext>
            </a:extLst>
          </p:cNvPr>
          <p:cNvSpPr>
            <a:spLocks noGrp="1"/>
          </p:cNvSpPr>
          <p:nvPr>
            <p:ph type="title"/>
          </p:nvPr>
        </p:nvSpPr>
        <p:spPr>
          <a:xfrm>
            <a:off x="696929" y="436742"/>
            <a:ext cx="10775071" cy="945787"/>
          </a:xfrm>
        </p:spPr>
        <p:txBody>
          <a:bodyPr>
            <a:noAutofit/>
          </a:bodyPr>
          <a:lstStyle/>
          <a:p>
            <a:pPr>
              <a:lnSpc>
                <a:spcPct val="100000"/>
              </a:lnSpc>
            </a:pPr>
            <a:r>
              <a:rPr lang="en-GB" dirty="0"/>
              <a:t>2.1 What indicators can interpret the </a:t>
            </a:r>
            <a:r>
              <a:rPr lang="en-GB" u="sng" dirty="0"/>
              <a:t>necessary conditions</a:t>
            </a:r>
            <a:r>
              <a:rPr lang="en-GB" dirty="0"/>
              <a:t> of a high-hierarchy high-capacity unimodal PTN?</a:t>
            </a:r>
            <a:br>
              <a:rPr lang="en-GB" dirty="0"/>
            </a:br>
            <a:r>
              <a:rPr lang="en-GB" dirty="0"/>
              <a:t> </a:t>
            </a:r>
          </a:p>
        </p:txBody>
      </p:sp>
      <p:pic>
        <p:nvPicPr>
          <p:cNvPr id="3074" name="Picture 2">
            <a:extLst>
              <a:ext uri="{FF2B5EF4-FFF2-40B4-BE49-F238E27FC236}">
                <a16:creationId xmlns:a16="http://schemas.microsoft.com/office/drawing/2014/main" id="{F52E4DDF-EFEC-13D4-C179-0B697FD216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04" y="2294328"/>
            <a:ext cx="10657991" cy="328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37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wipe(left)">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698498" y="718513"/>
            <a:ext cx="10798176" cy="5229851"/>
          </a:xfrm>
          <a:prstGeom prst="rect">
            <a:avLst/>
          </a:prstGeom>
        </p:spPr>
        <p:txBody>
          <a:bodyPr anchor="t"/>
          <a:lstStyle/>
          <a:p>
            <a:pPr marL="446088" algn="l">
              <a:lnSpc>
                <a:spcPct val="100000"/>
              </a:lnSpc>
              <a:defRPr>
                <a:solidFill>
                  <a:schemeClr val="accent1"/>
                </a:solidFill>
              </a:defRPr>
            </a:pPr>
            <a:r>
              <a:rPr lang="en-GB" sz="3200" dirty="0"/>
              <a:t>Outlines</a:t>
            </a:r>
          </a:p>
          <a:p>
            <a:pPr marL="2243138" indent="-898525" algn="l">
              <a:lnSpc>
                <a:spcPct val="200000"/>
              </a:lnSpc>
              <a:buFont typeface="+mj-lt"/>
              <a:buAutoNum type="arabicPeriod"/>
              <a:defRPr>
                <a:solidFill>
                  <a:schemeClr val="accent1"/>
                </a:solidFill>
              </a:defRPr>
            </a:pPr>
            <a:r>
              <a:rPr lang="en-US" altLang="zh-CN" sz="3000" dirty="0">
                <a:solidFill>
                  <a:schemeClr val="tx1"/>
                </a:solidFill>
              </a:rPr>
              <a:t>Research questions</a:t>
            </a:r>
            <a:endParaRPr lang="en-GB" sz="3000" dirty="0">
              <a:solidFill>
                <a:schemeClr val="tx1"/>
              </a:solidFill>
            </a:endParaRPr>
          </a:p>
          <a:p>
            <a:pPr marL="2243138" indent="-898525" algn="l">
              <a:lnSpc>
                <a:spcPct val="200000"/>
              </a:lnSpc>
              <a:buFont typeface="+mj-lt"/>
              <a:buAutoNum type="arabicPeriod"/>
              <a:defRPr>
                <a:solidFill>
                  <a:schemeClr val="accent1"/>
                </a:solidFill>
              </a:defRPr>
            </a:pPr>
            <a:r>
              <a:rPr lang="en-GB" sz="3000" dirty="0">
                <a:solidFill>
                  <a:schemeClr val="tx1"/>
                </a:solidFill>
              </a:rPr>
              <a:t>Methodology</a:t>
            </a:r>
          </a:p>
          <a:p>
            <a:pPr marL="2243138" indent="-898525" algn="l">
              <a:lnSpc>
                <a:spcPct val="200000"/>
              </a:lnSpc>
              <a:buFont typeface="+mj-lt"/>
              <a:buAutoNum type="arabicPeriod"/>
              <a:defRPr>
                <a:solidFill>
                  <a:schemeClr val="accent1"/>
                </a:solidFill>
              </a:defRPr>
            </a:pPr>
            <a:r>
              <a:rPr lang="en-GB" sz="3000" dirty="0">
                <a:solidFill>
                  <a:schemeClr val="tx1"/>
                </a:solidFill>
              </a:rPr>
              <a:t>Result examples</a:t>
            </a:r>
          </a:p>
          <a:p>
            <a:pPr marL="2243138" indent="-898525" algn="l">
              <a:lnSpc>
                <a:spcPct val="200000"/>
              </a:lnSpc>
              <a:buFont typeface="+mj-lt"/>
              <a:buAutoNum type="arabicPeriod"/>
              <a:defRPr>
                <a:solidFill>
                  <a:schemeClr val="accent1"/>
                </a:solidFill>
              </a:defRPr>
            </a:pPr>
            <a:r>
              <a:rPr lang="en-US" altLang="zh-CN" sz="3000" dirty="0">
                <a:solidFill>
                  <a:schemeClr val="tx1"/>
                </a:solidFill>
              </a:rPr>
              <a:t>Outlooks</a:t>
            </a:r>
            <a:endParaRPr lang="en-GB" sz="3000" dirty="0">
              <a:solidFill>
                <a:schemeClr val="tx1"/>
              </a:solidFill>
            </a:endParaRP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6326-952F-C3DE-6846-4893E23794C8}"/>
              </a:ext>
            </a:extLst>
          </p:cNvPr>
          <p:cNvSpPr>
            <a:spLocks noGrp="1"/>
          </p:cNvSpPr>
          <p:nvPr>
            <p:ph type="title"/>
          </p:nvPr>
        </p:nvSpPr>
        <p:spPr/>
        <p:txBody>
          <a:bodyPr/>
          <a:lstStyle/>
          <a:p>
            <a:r>
              <a:rPr lang="en-GB" dirty="0"/>
              <a:t>1) Degree</a:t>
            </a:r>
          </a:p>
        </p:txBody>
      </p:sp>
      <p:sp>
        <p:nvSpPr>
          <p:cNvPr id="3" name="Text Placeholder 2">
            <a:extLst>
              <a:ext uri="{FF2B5EF4-FFF2-40B4-BE49-F238E27FC236}">
                <a16:creationId xmlns:a16="http://schemas.microsoft.com/office/drawing/2014/main" id="{3C7540B5-5DEC-8D57-8318-323BB5CBF2C3}"/>
              </a:ext>
            </a:extLst>
          </p:cNvPr>
          <p:cNvSpPr>
            <a:spLocks noGrp="1"/>
          </p:cNvSpPr>
          <p:nvPr>
            <p:ph type="body" idx="1"/>
          </p:nvPr>
        </p:nvSpPr>
        <p:spPr>
          <a:xfrm>
            <a:off x="905690" y="2861186"/>
            <a:ext cx="10380619" cy="3087177"/>
          </a:xfrm>
        </p:spPr>
        <p:txBody>
          <a:bodyPr>
            <a:normAutofit/>
          </a:bodyPr>
          <a:lstStyle/>
          <a:p>
            <a:pPr>
              <a:lnSpc>
                <a:spcPct val="200000"/>
              </a:lnSpc>
            </a:pPr>
            <a:r>
              <a:rPr lang="en-GB" sz="2000" b="0" i="0" dirty="0">
                <a:effectLst/>
                <a:latin typeface="Arial" panose="020B0604020202020204" pitchFamily="34" charset="0"/>
              </a:rPr>
              <a:t>Defined as the number of edges a vertex connects to, </a:t>
            </a:r>
            <a:r>
              <a:rPr lang="en-GB" sz="2000" dirty="0"/>
              <a:t>describing the </a:t>
            </a:r>
            <a:r>
              <a:rPr lang="en-GB" sz="2000" b="1" dirty="0"/>
              <a:t>vertex’s ability to connect.</a:t>
            </a:r>
          </a:p>
          <a:p>
            <a:pPr>
              <a:lnSpc>
                <a:spcPct val="200000"/>
              </a:lnSpc>
            </a:pPr>
            <a:r>
              <a:rPr lang="en-GB" sz="2000" dirty="0"/>
              <a:t>In scale-free networks, the vertex degree distribution should fit the </a:t>
            </a:r>
            <a:r>
              <a:rPr lang="en-GB" sz="2000" b="1" dirty="0"/>
              <a:t>power-law</a:t>
            </a:r>
            <a:r>
              <a:rPr lang="en-GB" sz="2000" dirty="0"/>
              <a:t> distribution.</a:t>
            </a:r>
          </a:p>
          <a:p>
            <a:pPr>
              <a:lnSpc>
                <a:spcPct val="200000"/>
              </a:lnSpc>
            </a:pPr>
            <a:r>
              <a:rPr lang="en-GB" sz="2000" dirty="0"/>
              <a:t>In a bi-directed network, the degree equals the </a:t>
            </a:r>
            <a:r>
              <a:rPr lang="en-GB" sz="2000" u="sng" dirty="0"/>
              <a:t>sum of in-degree and out-degree</a:t>
            </a:r>
            <a:r>
              <a:rPr lang="en-GB" sz="2000" dirty="0"/>
              <a:t>.</a:t>
            </a:r>
          </a:p>
        </p:txBody>
      </p:sp>
      <p:pic>
        <p:nvPicPr>
          <p:cNvPr id="5" name="Picture 4">
            <a:extLst>
              <a:ext uri="{FF2B5EF4-FFF2-40B4-BE49-F238E27FC236}">
                <a16:creationId xmlns:a16="http://schemas.microsoft.com/office/drawing/2014/main" id="{6C89BE5F-0E3E-DE09-ECA0-3136A14DB943}"/>
              </a:ext>
            </a:extLst>
          </p:cNvPr>
          <p:cNvPicPr>
            <a:picLocks noChangeAspect="1"/>
          </p:cNvPicPr>
          <p:nvPr/>
        </p:nvPicPr>
        <p:blipFill>
          <a:blip r:embed="rId2"/>
          <a:stretch>
            <a:fillRect/>
          </a:stretch>
        </p:blipFill>
        <p:spPr>
          <a:xfrm>
            <a:off x="3540434" y="1591900"/>
            <a:ext cx="5089631" cy="1179031"/>
          </a:xfrm>
          <a:prstGeom prst="rect">
            <a:avLst/>
          </a:prstGeom>
        </p:spPr>
      </p:pic>
    </p:spTree>
    <p:extLst>
      <p:ext uri="{BB962C8B-B14F-4D97-AF65-F5344CB8AC3E}">
        <p14:creationId xmlns:p14="http://schemas.microsoft.com/office/powerpoint/2010/main" val="3735929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EF8A-D8E3-4ED7-DE60-952E23AFAE7C}"/>
              </a:ext>
            </a:extLst>
          </p:cNvPr>
          <p:cNvSpPr>
            <a:spLocks noGrp="1"/>
          </p:cNvSpPr>
          <p:nvPr>
            <p:ph type="title"/>
          </p:nvPr>
        </p:nvSpPr>
        <p:spPr/>
        <p:txBody>
          <a:bodyPr/>
          <a:lstStyle/>
          <a:p>
            <a:r>
              <a:rPr lang="en-GB" dirty="0"/>
              <a:t>2) </a:t>
            </a:r>
            <a:r>
              <a:rPr lang="en-GB" dirty="0" err="1"/>
              <a:t>Assortativity</a:t>
            </a:r>
            <a:r>
              <a:rPr lang="en-GB" dirty="0"/>
              <a:t> mixing by degree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3D5B2ED-49BE-701A-A0D2-37ECA83D519D}"/>
                  </a:ext>
                </a:extLst>
              </p:cNvPr>
              <p:cNvSpPr>
                <a:spLocks noGrp="1"/>
              </p:cNvSpPr>
              <p:nvPr>
                <p:ph type="body" idx="1"/>
              </p:nvPr>
            </p:nvSpPr>
            <p:spPr>
              <a:xfrm>
                <a:off x="698500" y="2536724"/>
                <a:ext cx="10773500" cy="3411640"/>
              </a:xfrm>
            </p:spPr>
            <p:txBody>
              <a:bodyPr anchor="ctr">
                <a:normAutofit lnSpcReduction="10000"/>
              </a:bodyPr>
              <a:lstStyle/>
              <a:p>
                <a:pPr>
                  <a:lnSpc>
                    <a:spcPct val="150000"/>
                  </a:lnSpc>
                </a:pPr>
                <a:r>
                  <a:rPr lang="en-GB" sz="2000" dirty="0"/>
                  <a:t>Assortativity describes the connectivity pattern of vertices within a network based on the </a:t>
                </a:r>
                <a:r>
                  <a:rPr lang="en-GB" sz="2000" b="1" dirty="0"/>
                  <a:t>vertex degree</a:t>
                </a:r>
                <a:r>
                  <a:rPr lang="en-GB" sz="2000" dirty="0"/>
                  <a:t>.</a:t>
                </a:r>
              </a:p>
              <a:p>
                <a:pPr>
                  <a:lnSpc>
                    <a:spcPct val="150000"/>
                  </a:lnSpc>
                </a:pPr>
                <a:r>
                  <a:rPr lang="en-GB" sz="2000" b="0" i="0" dirty="0">
                    <a:effectLst/>
                    <a:latin typeface="Arial" panose="020B0604020202020204" pitchFamily="34" charset="0"/>
                  </a:rPr>
                  <a:t>The </a:t>
                </a:r>
                <a:r>
                  <a:rPr lang="en-GB" sz="2000" b="0" i="0" dirty="0" err="1">
                    <a:effectLst/>
                    <a:latin typeface="Arial" panose="020B0604020202020204" pitchFamily="34" charset="0"/>
                  </a:rPr>
                  <a:t>assortativity</a:t>
                </a:r>
                <a:r>
                  <a:rPr lang="en-GB" sz="2000" b="0" i="0" dirty="0">
                    <a:effectLst/>
                    <a:latin typeface="Arial" panose="020B0604020202020204" pitchFamily="34" charset="0"/>
                  </a:rPr>
                  <a:t> coefficient </a:t>
                </a:r>
                <a14:m>
                  <m:oMath xmlns:m="http://schemas.openxmlformats.org/officeDocument/2006/math">
                    <m:r>
                      <a:rPr lang="en-GB" sz="2000" b="0" i="1" smtClean="0">
                        <a:effectLst/>
                        <a:latin typeface="Cambria Math" panose="02040503050406030204" pitchFamily="18" charset="0"/>
                      </a:rPr>
                      <m:t>𝑟</m:t>
                    </m:r>
                  </m:oMath>
                </a14:m>
                <a:r>
                  <a:rPr lang="en-GB" sz="2000" b="0" i="0" dirty="0">
                    <a:effectLst/>
                    <a:latin typeface="Arial" panose="020B0604020202020204" pitchFamily="34" charset="0"/>
                  </a:rPr>
                  <a:t> is the </a:t>
                </a:r>
                <a:r>
                  <a:rPr lang="en-GB" sz="2000" b="1" i="0" dirty="0">
                    <a:effectLst/>
                    <a:latin typeface="Arial" panose="020B0604020202020204" pitchFamily="34" charset="0"/>
                  </a:rPr>
                  <a:t>normalised</a:t>
                </a:r>
                <a:r>
                  <a:rPr lang="en-GB" sz="2000" b="0" i="0" dirty="0">
                    <a:effectLst/>
                    <a:latin typeface="Arial" panose="020B0604020202020204" pitchFamily="34" charset="0"/>
                  </a:rPr>
                  <a:t> covariance of vertices </a:t>
                </a:r>
                <a14:m>
                  <m:oMath xmlns:m="http://schemas.openxmlformats.org/officeDocument/2006/math">
                    <m:r>
                      <a:rPr lang="en-GB" sz="2000" b="0" i="1" smtClean="0">
                        <a:effectLst/>
                        <a:latin typeface="Cambria Math" panose="02040503050406030204" pitchFamily="18" charset="0"/>
                      </a:rPr>
                      <m:t>𝑐𝑜𝑣</m:t>
                    </m:r>
                    <m:d>
                      <m:dPr>
                        <m:ctrlPr>
                          <a:rPr lang="en-GB" sz="2000" b="0" i="1" smtClean="0">
                            <a:effectLst/>
                            <a:latin typeface="Cambria Math" panose="02040503050406030204" pitchFamily="18" charset="0"/>
                          </a:rPr>
                        </m:ctrlPr>
                      </m:dPr>
                      <m:e>
                        <m:sSub>
                          <m:sSubPr>
                            <m:ctrlPr>
                              <a:rPr lang="en-GB" sz="2000" b="0" i="1" smtClean="0">
                                <a:effectLst/>
                                <a:latin typeface="Cambria Math" panose="02040503050406030204" pitchFamily="18" charset="0"/>
                              </a:rPr>
                            </m:ctrlPr>
                          </m:sSubPr>
                          <m:e>
                            <m:r>
                              <a:rPr lang="en-GB" sz="2000" b="0" i="1" smtClean="0">
                                <a:effectLst/>
                                <a:latin typeface="Cambria Math" panose="02040503050406030204" pitchFamily="18" charset="0"/>
                              </a:rPr>
                              <m:t>𝑘</m:t>
                            </m:r>
                          </m:e>
                          <m:sub>
                            <m:r>
                              <a:rPr lang="en-GB" sz="2000" b="0" i="1" smtClean="0">
                                <a:effectLst/>
                                <a:latin typeface="Cambria Math" panose="02040503050406030204" pitchFamily="18" charset="0"/>
                              </a:rPr>
                              <m:t>𝑖</m:t>
                            </m:r>
                          </m:sub>
                        </m:sSub>
                        <m:r>
                          <a:rPr lang="en-GB" sz="2000" b="0" i="1" smtClean="0">
                            <a:effectLst/>
                            <a:latin typeface="Cambria Math" panose="02040503050406030204" pitchFamily="18" charset="0"/>
                          </a:rPr>
                          <m:t>,</m:t>
                        </m:r>
                        <m:sSub>
                          <m:sSubPr>
                            <m:ctrlPr>
                              <a:rPr lang="en-GB" sz="2000" b="0" i="1" smtClean="0">
                                <a:effectLst/>
                                <a:latin typeface="Cambria Math" panose="02040503050406030204" pitchFamily="18" charset="0"/>
                              </a:rPr>
                            </m:ctrlPr>
                          </m:sSubPr>
                          <m:e>
                            <m:r>
                              <a:rPr lang="en-GB" sz="2000" b="0" i="1" smtClean="0">
                                <a:effectLst/>
                                <a:latin typeface="Cambria Math" panose="02040503050406030204" pitchFamily="18" charset="0"/>
                              </a:rPr>
                              <m:t>𝑘</m:t>
                            </m:r>
                          </m:e>
                          <m:sub>
                            <m:r>
                              <a:rPr lang="en-GB" sz="2000" b="0" i="1" smtClean="0">
                                <a:effectLst/>
                                <a:latin typeface="Cambria Math" panose="02040503050406030204" pitchFamily="18" charset="0"/>
                              </a:rPr>
                              <m:t>𝑗</m:t>
                            </m:r>
                          </m:sub>
                        </m:sSub>
                      </m:e>
                    </m:d>
                  </m:oMath>
                </a14:m>
                <a:r>
                  <a:rPr lang="en-GB" sz="2000" b="0" i="0" dirty="0">
                    <a:effectLst/>
                    <a:latin typeface="Arial" panose="020B0604020202020204" pitchFamily="34" charset="0"/>
                  </a:rPr>
                  <a:t> by the </a:t>
                </a:r>
                <a:r>
                  <a:rPr lang="en-GB" sz="2000" b="0" i="0" u="sng" dirty="0">
                    <a:effectLst/>
                    <a:latin typeface="Arial" panose="020B0604020202020204" pitchFamily="34" charset="0"/>
                  </a:rPr>
                  <a:t>maximum covariance value</a:t>
                </a:r>
                <a:r>
                  <a:rPr lang="en-GB" sz="2000" b="0" i="0" dirty="0">
                    <a:effectLst/>
                    <a:latin typeface="Arial" panose="020B0604020202020204" pitchFamily="34" charset="0"/>
                  </a:rPr>
                  <a:t>, when </a:t>
                </a:r>
                <a14:m>
                  <m:oMath xmlns:m="http://schemas.openxmlformats.org/officeDocument/2006/math">
                    <m:sSub>
                      <m:sSubPr>
                        <m:ctrlPr>
                          <a:rPr lang="en-GB" sz="2000" b="0" i="1" smtClean="0">
                            <a:effectLst/>
                            <a:latin typeface="Cambria Math" panose="02040503050406030204" pitchFamily="18" charset="0"/>
                          </a:rPr>
                        </m:ctrlPr>
                      </m:sSubPr>
                      <m:e>
                        <m:r>
                          <a:rPr lang="en-GB" sz="2000" b="0" i="1" smtClean="0">
                            <a:effectLst/>
                            <a:latin typeface="Cambria Math" panose="02040503050406030204" pitchFamily="18" charset="0"/>
                          </a:rPr>
                          <m:t>𝑘</m:t>
                        </m:r>
                      </m:e>
                      <m:sub>
                        <m:r>
                          <a:rPr lang="en-GB" sz="2000" b="0" i="1" smtClean="0">
                            <a:effectLst/>
                            <a:latin typeface="Cambria Math" panose="02040503050406030204" pitchFamily="18" charset="0"/>
                          </a:rPr>
                          <m:t>𝑖</m:t>
                        </m:r>
                      </m:sub>
                    </m:sSub>
                    <m:r>
                      <a:rPr lang="en-GB" sz="2000" b="0" i="1" smtClean="0">
                        <a:effectLst/>
                        <a:latin typeface="Cambria Math" panose="02040503050406030204" pitchFamily="18" charset="0"/>
                      </a:rPr>
                      <m:t>=</m:t>
                    </m:r>
                    <m:sSub>
                      <m:sSubPr>
                        <m:ctrlPr>
                          <a:rPr lang="en-GB" sz="2000" b="0" i="1" smtClean="0">
                            <a:effectLst/>
                            <a:latin typeface="Cambria Math" panose="02040503050406030204" pitchFamily="18" charset="0"/>
                          </a:rPr>
                        </m:ctrlPr>
                      </m:sSubPr>
                      <m:e>
                        <m:r>
                          <a:rPr lang="en-GB" sz="2000" b="0" i="1" smtClean="0">
                            <a:effectLst/>
                            <a:latin typeface="Cambria Math" panose="02040503050406030204" pitchFamily="18" charset="0"/>
                          </a:rPr>
                          <m:t>𝑘</m:t>
                        </m:r>
                      </m:e>
                      <m:sub>
                        <m:r>
                          <a:rPr lang="en-GB" sz="2000" b="0" i="1" smtClean="0">
                            <a:effectLst/>
                            <a:latin typeface="Cambria Math" panose="02040503050406030204" pitchFamily="18" charset="0"/>
                          </a:rPr>
                          <m:t>𝑗</m:t>
                        </m:r>
                      </m:sub>
                    </m:sSub>
                  </m:oMath>
                </a14:m>
                <a:r>
                  <a:rPr lang="en-GB" sz="2000" b="0" i="0" dirty="0">
                    <a:effectLst/>
                    <a:latin typeface="Arial" panose="020B0604020202020204" pitchFamily="34" charset="0"/>
                  </a:rPr>
                  <a:t>.</a:t>
                </a:r>
              </a:p>
              <a:p>
                <a:pPr>
                  <a:lnSpc>
                    <a:spcPct val="150000"/>
                  </a:lnSpc>
                </a:pPr>
                <a:r>
                  <a:rPr lang="en-GB" sz="2000" b="0" i="0" dirty="0">
                    <a:effectLst/>
                    <a:latin typeface="Arial" panose="020B0604020202020204" pitchFamily="34" charset="0"/>
                  </a:rPr>
                  <a:t>The value range of assortative by degree is from -1 to 1. A network with </a:t>
                </a:r>
                <a:r>
                  <a:rPr lang="en-GB" sz="2000" b="0" i="0" dirty="0" err="1">
                    <a:effectLst/>
                    <a:latin typeface="Arial" panose="020B0604020202020204" pitchFamily="34" charset="0"/>
                  </a:rPr>
                  <a:t>assortativity</a:t>
                </a:r>
                <a:r>
                  <a:rPr lang="en-GB" sz="2000" b="0" i="0" dirty="0">
                    <a:effectLst/>
                    <a:latin typeface="Arial" panose="020B0604020202020204" pitchFamily="34" charset="0"/>
                  </a:rPr>
                  <a:t> close to </a:t>
                </a:r>
                <a:r>
                  <a:rPr lang="en-GB" sz="2000" dirty="0">
                    <a:latin typeface="Arial" panose="020B0604020202020204" pitchFamily="34" charset="0"/>
                  </a:rPr>
                  <a:t>1 indicates a core/peripheral network structure, and close to -1 indicates a star-like network structure.</a:t>
                </a:r>
                <a:endParaRPr lang="en-GB" sz="2000" b="0" i="0" dirty="0">
                  <a:effectLst/>
                  <a:latin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23D5B2ED-49BE-701A-A0D2-37ECA83D519D}"/>
                  </a:ext>
                </a:extLst>
              </p:cNvPr>
              <p:cNvSpPr>
                <a:spLocks noGrp="1" noRot="1" noChangeAspect="1" noMove="1" noResize="1" noEditPoints="1" noAdjustHandles="1" noChangeArrowheads="1" noChangeShapeType="1" noTextEdit="1"/>
              </p:cNvSpPr>
              <p:nvPr>
                <p:ph type="body" idx="1"/>
              </p:nvPr>
            </p:nvSpPr>
            <p:spPr>
              <a:xfrm>
                <a:off x="698500" y="2536724"/>
                <a:ext cx="10773500" cy="3411640"/>
              </a:xfrm>
              <a:blipFill>
                <a:blip r:embed="rId3"/>
                <a:stretch>
                  <a:fillRect l="-1358" r="-792" b="-3571"/>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09E9D0B5-8374-1D49-2A72-3CED322F509C}"/>
              </a:ext>
            </a:extLst>
          </p:cNvPr>
          <p:cNvGrpSpPr/>
          <p:nvPr/>
        </p:nvGrpSpPr>
        <p:grpSpPr>
          <a:xfrm>
            <a:off x="1928447" y="1335954"/>
            <a:ext cx="8335106" cy="1027420"/>
            <a:chOff x="1696727" y="1328580"/>
            <a:chExt cx="8335106" cy="1027420"/>
          </a:xfrm>
        </p:grpSpPr>
        <p:pic>
          <p:nvPicPr>
            <p:cNvPr id="5" name="Picture 4">
              <a:extLst>
                <a:ext uri="{FF2B5EF4-FFF2-40B4-BE49-F238E27FC236}">
                  <a16:creationId xmlns:a16="http://schemas.microsoft.com/office/drawing/2014/main" id="{C6861BCF-4189-2906-FCC1-BDD45CF2DA82}"/>
                </a:ext>
              </a:extLst>
            </p:cNvPr>
            <p:cNvPicPr>
              <a:picLocks noChangeAspect="1"/>
            </p:cNvPicPr>
            <p:nvPr/>
          </p:nvPicPr>
          <p:blipFill rotWithShape="1">
            <a:blip r:embed="rId4"/>
            <a:srcRect b="45985"/>
            <a:stretch/>
          </p:blipFill>
          <p:spPr>
            <a:xfrm>
              <a:off x="1696727" y="1328580"/>
              <a:ext cx="4167553" cy="1027420"/>
            </a:xfrm>
            <a:prstGeom prst="rect">
              <a:avLst/>
            </a:prstGeom>
          </p:spPr>
        </p:pic>
        <p:pic>
          <p:nvPicPr>
            <p:cNvPr id="6" name="Picture 5">
              <a:extLst>
                <a:ext uri="{FF2B5EF4-FFF2-40B4-BE49-F238E27FC236}">
                  <a16:creationId xmlns:a16="http://schemas.microsoft.com/office/drawing/2014/main" id="{870D1819-B1DD-071F-F79A-C9407B684E36}"/>
                </a:ext>
              </a:extLst>
            </p:cNvPr>
            <p:cNvPicPr>
              <a:picLocks noChangeAspect="1"/>
            </p:cNvPicPr>
            <p:nvPr/>
          </p:nvPicPr>
          <p:blipFill rotWithShape="1">
            <a:blip r:embed="rId4"/>
            <a:srcRect t="50288"/>
            <a:stretch/>
          </p:blipFill>
          <p:spPr>
            <a:xfrm>
              <a:off x="5864280" y="1335954"/>
              <a:ext cx="4167553" cy="945564"/>
            </a:xfrm>
            <a:prstGeom prst="rect">
              <a:avLst/>
            </a:prstGeom>
          </p:spPr>
        </p:pic>
      </p:grpSp>
    </p:spTree>
    <p:extLst>
      <p:ext uri="{BB962C8B-B14F-4D97-AF65-F5344CB8AC3E}">
        <p14:creationId xmlns:p14="http://schemas.microsoft.com/office/powerpoint/2010/main" val="35803386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up)">
                                      <p:cBhvr>
                                        <p:cTn id="16" dur="500"/>
                                        <p:tgtEl>
                                          <p:spTgt spid="3">
                                            <p:txEl>
                                              <p:pRg st="0" end="0"/>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DB05-4427-EB60-374D-9EB52AB55B55}"/>
              </a:ext>
            </a:extLst>
          </p:cNvPr>
          <p:cNvSpPr>
            <a:spLocks noGrp="1"/>
          </p:cNvSpPr>
          <p:nvPr>
            <p:ph type="title"/>
          </p:nvPr>
        </p:nvSpPr>
        <p:spPr/>
        <p:txBody>
          <a:bodyPr/>
          <a:lstStyle/>
          <a:p>
            <a:r>
              <a:rPr lang="en-GB" dirty="0"/>
              <a:t>3) Closeness centrality</a:t>
            </a:r>
          </a:p>
        </p:txBody>
      </p:sp>
      <p:sp>
        <p:nvSpPr>
          <p:cNvPr id="3" name="Text Placeholder 2">
            <a:extLst>
              <a:ext uri="{FF2B5EF4-FFF2-40B4-BE49-F238E27FC236}">
                <a16:creationId xmlns:a16="http://schemas.microsoft.com/office/drawing/2014/main" id="{3713B619-D216-5501-29CA-0FC7C6C8FCEA}"/>
              </a:ext>
            </a:extLst>
          </p:cNvPr>
          <p:cNvSpPr>
            <a:spLocks noGrp="1"/>
          </p:cNvSpPr>
          <p:nvPr>
            <p:ph type="body" idx="1"/>
          </p:nvPr>
        </p:nvSpPr>
        <p:spPr>
          <a:xfrm>
            <a:off x="698500" y="2468842"/>
            <a:ext cx="10773500" cy="3479521"/>
          </a:xfrm>
        </p:spPr>
        <p:txBody>
          <a:bodyPr anchor="ctr">
            <a:normAutofit/>
          </a:bodyPr>
          <a:lstStyle/>
          <a:p>
            <a:pPr>
              <a:lnSpc>
                <a:spcPct val="150000"/>
              </a:lnSpc>
            </a:pPr>
            <a:r>
              <a:rPr lang="en-GB" sz="2000" dirty="0"/>
              <a:t>Defined as the </a:t>
            </a:r>
            <a:r>
              <a:rPr lang="en-GB" sz="2000" u="sng" dirty="0"/>
              <a:t>harmonic mean value </a:t>
            </a:r>
            <a:r>
              <a:rPr lang="en-GB" sz="2000" dirty="0"/>
              <a:t>of </a:t>
            </a:r>
            <a:r>
              <a:rPr lang="en-GB" sz="2000" b="1" dirty="0"/>
              <a:t>geodesic distances</a:t>
            </a:r>
            <a:r>
              <a:rPr lang="en-GB" sz="2000" dirty="0"/>
              <a:t> 𝑑𝑖𝑗 from the vertex to all other vertices in the network, i.e., the average of the summation of all inverse weighted shortest path length.</a:t>
            </a:r>
          </a:p>
          <a:p>
            <a:pPr>
              <a:lnSpc>
                <a:spcPct val="150000"/>
              </a:lnSpc>
            </a:pPr>
            <a:r>
              <a:rPr lang="en-GB" sz="2000" b="1" i="0" dirty="0">
                <a:effectLst/>
                <a:latin typeface="Arial" panose="020B0604020202020204" pitchFamily="34" charset="0"/>
              </a:rPr>
              <a:t>Resistance</a:t>
            </a:r>
            <a:r>
              <a:rPr lang="en-GB" sz="2000" b="0" i="0" dirty="0">
                <a:effectLst/>
                <a:latin typeface="Arial" panose="020B0604020202020204" pitchFamily="34" charset="0"/>
              </a:rPr>
              <a:t> of edges </a:t>
            </a:r>
            <a:r>
              <a:rPr lang="en-GB" sz="2000" b="1" i="0" dirty="0">
                <a:effectLst/>
                <a:latin typeface="Arial" panose="020B0604020202020204" pitchFamily="34" charset="0"/>
              </a:rPr>
              <a:t>as weights</a:t>
            </a:r>
            <a:r>
              <a:rPr lang="en-GB" sz="2000" b="0" i="0" dirty="0">
                <a:effectLst/>
                <a:latin typeface="Arial" panose="020B0604020202020204" pitchFamily="34" charset="0"/>
              </a:rPr>
              <a:t>, i.e. the average travel time of the edges.</a:t>
            </a:r>
          </a:p>
          <a:p>
            <a:pPr>
              <a:lnSpc>
                <a:spcPct val="150000"/>
              </a:lnSpc>
            </a:pPr>
            <a:r>
              <a:rPr lang="en-GB" sz="2000" b="0" i="0" dirty="0">
                <a:effectLst/>
                <a:latin typeface="Arial" panose="020B0604020202020204" pitchFamily="34" charset="0"/>
              </a:rPr>
              <a:t>Shows the </a:t>
            </a:r>
            <a:r>
              <a:rPr lang="en-GB" sz="2000" b="1" i="0" dirty="0">
                <a:effectLst/>
                <a:latin typeface="Arial" panose="020B0604020202020204" pitchFamily="34" charset="0"/>
              </a:rPr>
              <a:t>accessibility</a:t>
            </a:r>
            <a:r>
              <a:rPr lang="en-GB" sz="2000" b="0" i="0" dirty="0">
                <a:effectLst/>
                <a:latin typeface="Arial" panose="020B0604020202020204" pitchFamily="34" charset="0"/>
              </a:rPr>
              <a:t> of a vertex under a unit cost.</a:t>
            </a:r>
            <a:endParaRPr lang="en-GB" sz="1800" dirty="0"/>
          </a:p>
        </p:txBody>
      </p:sp>
      <p:pic>
        <p:nvPicPr>
          <p:cNvPr id="5" name="Picture 4">
            <a:extLst>
              <a:ext uri="{FF2B5EF4-FFF2-40B4-BE49-F238E27FC236}">
                <a16:creationId xmlns:a16="http://schemas.microsoft.com/office/drawing/2014/main" id="{60804980-1DDA-F417-1205-023322D894EC}"/>
              </a:ext>
            </a:extLst>
          </p:cNvPr>
          <p:cNvPicPr>
            <a:picLocks noChangeAspect="1"/>
          </p:cNvPicPr>
          <p:nvPr/>
        </p:nvPicPr>
        <p:blipFill>
          <a:blip r:embed="rId3"/>
          <a:stretch>
            <a:fillRect/>
          </a:stretch>
        </p:blipFill>
        <p:spPr>
          <a:xfrm>
            <a:off x="4363487" y="1231900"/>
            <a:ext cx="3465025" cy="1236942"/>
          </a:xfrm>
          <a:prstGeom prst="rect">
            <a:avLst/>
          </a:prstGeom>
        </p:spPr>
      </p:pic>
    </p:spTree>
    <p:extLst>
      <p:ext uri="{BB962C8B-B14F-4D97-AF65-F5344CB8AC3E}">
        <p14:creationId xmlns:p14="http://schemas.microsoft.com/office/powerpoint/2010/main" val="37975651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up)">
                                      <p:cBhvr>
                                        <p:cTn id="16" dur="500"/>
                                        <p:tgtEl>
                                          <p:spTgt spid="3">
                                            <p:txEl>
                                              <p:pRg st="0" end="0"/>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21BB-48F5-B9B5-19A6-1585B1B5A4D6}"/>
              </a:ext>
            </a:extLst>
          </p:cNvPr>
          <p:cNvSpPr>
            <a:spLocks noGrp="1"/>
          </p:cNvSpPr>
          <p:nvPr>
            <p:ph type="title"/>
          </p:nvPr>
        </p:nvSpPr>
        <p:spPr/>
        <p:txBody>
          <a:bodyPr/>
          <a:lstStyle/>
          <a:p>
            <a:r>
              <a:rPr lang="en-GB" dirty="0"/>
              <a:t>4) Eigenvector centrality</a:t>
            </a:r>
          </a:p>
        </p:txBody>
      </p:sp>
      <p:sp>
        <p:nvSpPr>
          <p:cNvPr id="3" name="Text Placeholder 2">
            <a:extLst>
              <a:ext uri="{FF2B5EF4-FFF2-40B4-BE49-F238E27FC236}">
                <a16:creationId xmlns:a16="http://schemas.microsoft.com/office/drawing/2014/main" id="{3BA1B645-3C38-7DC2-E2CB-A3DEE4942465}"/>
              </a:ext>
            </a:extLst>
          </p:cNvPr>
          <p:cNvSpPr>
            <a:spLocks noGrp="1"/>
          </p:cNvSpPr>
          <p:nvPr>
            <p:ph type="body" idx="1"/>
          </p:nvPr>
        </p:nvSpPr>
        <p:spPr>
          <a:xfrm>
            <a:off x="698500" y="2669628"/>
            <a:ext cx="10773500" cy="3278736"/>
          </a:xfrm>
        </p:spPr>
        <p:txBody>
          <a:bodyPr>
            <a:normAutofit/>
          </a:bodyPr>
          <a:lstStyle/>
          <a:p>
            <a:pPr>
              <a:lnSpc>
                <a:spcPct val="150000"/>
              </a:lnSpc>
            </a:pPr>
            <a:r>
              <a:rPr lang="en-GB" sz="2000" dirty="0"/>
              <a:t>Eigenvector centrality is an indicator that originated from </a:t>
            </a:r>
            <a:r>
              <a:rPr lang="en-GB" sz="2000" u="sng" dirty="0"/>
              <a:t>the importance of the neighbour vertices</a:t>
            </a:r>
            <a:r>
              <a:rPr lang="en-GB" sz="2000" dirty="0"/>
              <a:t> that a vertex directly connects with. Heuristic method until reaching convergence.</a:t>
            </a:r>
          </a:p>
          <a:p>
            <a:pPr>
              <a:lnSpc>
                <a:spcPct val="150000"/>
              </a:lnSpc>
            </a:pPr>
            <a:r>
              <a:rPr lang="en-GB" sz="2000" dirty="0"/>
              <a:t>For bi-direct networks in this research, the eigenvector centrality </a:t>
            </a:r>
            <a:r>
              <a:rPr lang="en-GB" sz="2000" u="sng" dirty="0"/>
              <a:t>only</a:t>
            </a:r>
            <a:r>
              <a:rPr lang="en-GB" sz="2000" dirty="0"/>
              <a:t> considers the</a:t>
            </a:r>
            <a:r>
              <a:rPr lang="en-GB" sz="2000" u="sng" dirty="0"/>
              <a:t> in-edges</a:t>
            </a:r>
            <a:r>
              <a:rPr lang="en-GB" sz="2000" dirty="0"/>
              <a:t> of vertices to avoid duplication.</a:t>
            </a:r>
          </a:p>
          <a:p>
            <a:pPr>
              <a:lnSpc>
                <a:spcPct val="150000"/>
              </a:lnSpc>
            </a:pPr>
            <a:r>
              <a:rPr lang="en-GB" sz="2000" dirty="0"/>
              <a:t>A </a:t>
            </a:r>
            <a:r>
              <a:rPr lang="en-GB" sz="2000" b="1" dirty="0"/>
              <a:t>higher eigenvector centrality </a:t>
            </a:r>
            <a:r>
              <a:rPr lang="en-GB" sz="2000" dirty="0"/>
              <a:t>value indicates a higher proportion in the high vertex levels of the connection. The </a:t>
            </a:r>
            <a:r>
              <a:rPr lang="en-GB" sz="2000" b="1" dirty="0"/>
              <a:t>importance</a:t>
            </a:r>
            <a:r>
              <a:rPr lang="en-GB" sz="2000" dirty="0"/>
              <a:t> of the vertices in the network connectivity </a:t>
            </a:r>
            <a:r>
              <a:rPr lang="en-GB" sz="2000" b="1" dirty="0"/>
              <a:t>is higher</a:t>
            </a:r>
            <a:r>
              <a:rPr lang="en-GB" sz="2000" dirty="0"/>
              <a:t>.</a:t>
            </a:r>
          </a:p>
        </p:txBody>
      </p:sp>
      <p:pic>
        <p:nvPicPr>
          <p:cNvPr id="5" name="Picture 4">
            <a:extLst>
              <a:ext uri="{FF2B5EF4-FFF2-40B4-BE49-F238E27FC236}">
                <a16:creationId xmlns:a16="http://schemas.microsoft.com/office/drawing/2014/main" id="{4307781D-42AF-E72E-0AE8-07179723DD49}"/>
              </a:ext>
            </a:extLst>
          </p:cNvPr>
          <p:cNvPicPr>
            <a:picLocks noChangeAspect="1"/>
          </p:cNvPicPr>
          <p:nvPr/>
        </p:nvPicPr>
        <p:blipFill>
          <a:blip r:embed="rId3"/>
          <a:stretch>
            <a:fillRect/>
          </a:stretch>
        </p:blipFill>
        <p:spPr>
          <a:xfrm>
            <a:off x="4572974" y="1393350"/>
            <a:ext cx="3046051" cy="1276278"/>
          </a:xfrm>
          <a:prstGeom prst="rect">
            <a:avLst/>
          </a:prstGeom>
        </p:spPr>
      </p:pic>
    </p:spTree>
    <p:extLst>
      <p:ext uri="{BB962C8B-B14F-4D97-AF65-F5344CB8AC3E}">
        <p14:creationId xmlns:p14="http://schemas.microsoft.com/office/powerpoint/2010/main" val="32867216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D799-634D-9A92-10B8-54C94B41D1AA}"/>
              </a:ext>
            </a:extLst>
          </p:cNvPr>
          <p:cNvSpPr>
            <a:spLocks noGrp="1"/>
          </p:cNvSpPr>
          <p:nvPr>
            <p:ph type="title"/>
          </p:nvPr>
        </p:nvSpPr>
        <p:spPr/>
        <p:txBody>
          <a:bodyPr/>
          <a:lstStyle/>
          <a:p>
            <a:r>
              <a:rPr lang="en-GB" dirty="0"/>
              <a:t>5) Optimal modularity based vertex role identification</a:t>
            </a:r>
          </a:p>
        </p:txBody>
      </p:sp>
      <p:pic>
        <p:nvPicPr>
          <p:cNvPr id="5" name="Picture 4">
            <a:extLst>
              <a:ext uri="{FF2B5EF4-FFF2-40B4-BE49-F238E27FC236}">
                <a16:creationId xmlns:a16="http://schemas.microsoft.com/office/drawing/2014/main" id="{AA7E08E9-C1A0-1AC7-B092-8B7F51B000F8}"/>
              </a:ext>
            </a:extLst>
          </p:cNvPr>
          <p:cNvPicPr>
            <a:picLocks noChangeAspect="1"/>
          </p:cNvPicPr>
          <p:nvPr/>
        </p:nvPicPr>
        <p:blipFill>
          <a:blip r:embed="rId2"/>
          <a:stretch>
            <a:fillRect/>
          </a:stretch>
        </p:blipFill>
        <p:spPr>
          <a:xfrm>
            <a:off x="3673978" y="1231900"/>
            <a:ext cx="4822543" cy="1280539"/>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0F9AEBF-0A52-A4D5-584B-079631D2D343}"/>
                  </a:ext>
                </a:extLst>
              </p:cNvPr>
              <p:cNvSpPr>
                <a:spLocks noGrp="1"/>
              </p:cNvSpPr>
              <p:nvPr>
                <p:ph type="body" idx="1"/>
              </p:nvPr>
            </p:nvSpPr>
            <p:spPr>
              <a:xfrm>
                <a:off x="709250" y="2512439"/>
                <a:ext cx="10773500" cy="3075925"/>
              </a:xfrm>
            </p:spPr>
            <p:txBody>
              <a:bodyPr>
                <a:noAutofit/>
              </a:bodyPr>
              <a:lstStyle/>
              <a:p>
                <a:pPr>
                  <a:lnSpc>
                    <a:spcPct val="150000"/>
                  </a:lnSpc>
                </a:pPr>
                <a:r>
                  <a:rPr lang="en-GB" sz="2000" dirty="0"/>
                  <a:t>Modularity is defined as the difference in the number of connections between the network and </a:t>
                </a:r>
                <a:r>
                  <a:rPr lang="en-GB" sz="2000" b="1" dirty="0"/>
                  <a:t>a theoretical random network </a:t>
                </a:r>
                <a:r>
                  <a:rPr lang="en-GB" sz="2000" dirty="0"/>
                  <a:t>with the vertices having the same degree </a:t>
                </a:r>
                <a:r>
                  <a:rPr lang="en-GB" sz="2000" b="1" dirty="0"/>
                  <a:t>as the actual network</a:t>
                </a:r>
                <a:r>
                  <a:rPr lang="en-GB" sz="2000" dirty="0"/>
                  <a:t>. </a:t>
                </a:r>
              </a:p>
              <a:p>
                <a:pPr>
                  <a:lnSpc>
                    <a:spcPct val="150000"/>
                  </a:lnSpc>
                </a:pPr>
                <a:r>
                  <a:rPr lang="en-GB" sz="2000" dirty="0"/>
                  <a:t>Delta is the Kronecker delta. When </a:t>
                </a:r>
                <a14:m>
                  <m:oMath xmlns:m="http://schemas.openxmlformats.org/officeDocument/2006/math">
                    <m:r>
                      <a:rPr lang="en-GB" sz="2000" b="0" i="1" dirty="0" smtClean="0">
                        <a:latin typeface="Cambria Math" panose="02040503050406030204" pitchFamily="18" charset="0"/>
                      </a:rPr>
                      <m:t>𝑖</m:t>
                    </m:r>
                    <m:r>
                      <a:rPr lang="en-GB" sz="2000" b="0" i="1" dirty="0" smtClean="0">
                        <a:latin typeface="Cambria Math" panose="02040503050406030204" pitchFamily="18" charset="0"/>
                      </a:rPr>
                      <m:t> </m:t>
                    </m:r>
                  </m:oMath>
                </a14:m>
                <a:r>
                  <a:rPr lang="en-GB" sz="2000" dirty="0"/>
                  <a:t>and </a:t>
                </a:r>
                <a14:m>
                  <m:oMath xmlns:m="http://schemas.openxmlformats.org/officeDocument/2006/math">
                    <m:r>
                      <a:rPr lang="en-GB" sz="2000" b="0" i="1" dirty="0" smtClean="0">
                        <a:latin typeface="Cambria Math" panose="02040503050406030204" pitchFamily="18" charset="0"/>
                      </a:rPr>
                      <m:t>𝑗</m:t>
                    </m:r>
                    <m:r>
                      <a:rPr lang="en-GB" sz="2000" b="0" i="1" dirty="0" smtClean="0">
                        <a:latin typeface="Cambria Math" panose="02040503050406030204" pitchFamily="18" charset="0"/>
                      </a:rPr>
                      <m:t> </m:t>
                    </m:r>
                  </m:oMath>
                </a14:m>
                <a:r>
                  <a:rPr lang="en-GB" sz="2000" dirty="0"/>
                  <a:t>are in the same partition, the value equals 1, otherwise equals 0.</a:t>
                </a:r>
              </a:p>
              <a:p>
                <a:pPr>
                  <a:lnSpc>
                    <a:spcPct val="150000"/>
                  </a:lnSpc>
                </a:pPr>
                <a:r>
                  <a:rPr lang="en-GB" sz="2000" dirty="0"/>
                  <a:t>Iterating until reach the optimal modularity value. Describing the modular structure of a network. </a:t>
                </a:r>
              </a:p>
            </p:txBody>
          </p:sp>
        </mc:Choice>
        <mc:Fallback xmlns="">
          <p:sp>
            <p:nvSpPr>
              <p:cNvPr id="3" name="Text Placeholder 2">
                <a:extLst>
                  <a:ext uri="{FF2B5EF4-FFF2-40B4-BE49-F238E27FC236}">
                    <a16:creationId xmlns:a16="http://schemas.microsoft.com/office/drawing/2014/main" id="{E0F9AEBF-0A52-A4D5-584B-079631D2D343}"/>
                  </a:ext>
                </a:extLst>
              </p:cNvPr>
              <p:cNvSpPr>
                <a:spLocks noGrp="1" noRot="1" noChangeAspect="1" noMove="1" noResize="1" noEditPoints="1" noAdjustHandles="1" noChangeArrowheads="1" noChangeShapeType="1" noTextEdit="1"/>
              </p:cNvSpPr>
              <p:nvPr>
                <p:ph type="body" idx="1"/>
              </p:nvPr>
            </p:nvSpPr>
            <p:spPr>
              <a:xfrm>
                <a:off x="709250" y="2512439"/>
                <a:ext cx="10773500" cy="3075925"/>
              </a:xfrm>
              <a:blipFill>
                <a:blip r:embed="rId3"/>
                <a:stretch>
                  <a:fillRect l="-1357" r="-2036" b="-17228"/>
                </a:stretch>
              </a:blipFill>
            </p:spPr>
            <p:txBody>
              <a:bodyPr/>
              <a:lstStyle/>
              <a:p>
                <a:r>
                  <a:rPr lang="en-GB">
                    <a:noFill/>
                  </a:rPr>
                  <a:t> </a:t>
                </a:r>
              </a:p>
            </p:txBody>
          </p:sp>
        </mc:Fallback>
      </mc:AlternateContent>
      <p:pic>
        <p:nvPicPr>
          <p:cNvPr id="13" name="Picture 12">
            <a:extLst>
              <a:ext uri="{FF2B5EF4-FFF2-40B4-BE49-F238E27FC236}">
                <a16:creationId xmlns:a16="http://schemas.microsoft.com/office/drawing/2014/main" id="{51CA1ED2-4FD8-359B-C205-1E87F2E83993}"/>
              </a:ext>
            </a:extLst>
          </p:cNvPr>
          <p:cNvPicPr>
            <a:picLocks noChangeAspect="1"/>
          </p:cNvPicPr>
          <p:nvPr/>
        </p:nvPicPr>
        <p:blipFill>
          <a:blip r:embed="rId4"/>
          <a:stretch>
            <a:fillRect/>
          </a:stretch>
        </p:blipFill>
        <p:spPr>
          <a:xfrm>
            <a:off x="6306075" y="1587062"/>
            <a:ext cx="4463628" cy="4335982"/>
          </a:xfrm>
          <a:prstGeom prst="rect">
            <a:avLst/>
          </a:prstGeom>
        </p:spPr>
      </p:pic>
      <p:pic>
        <p:nvPicPr>
          <p:cNvPr id="11" name="Picture 10">
            <a:extLst>
              <a:ext uri="{FF2B5EF4-FFF2-40B4-BE49-F238E27FC236}">
                <a16:creationId xmlns:a16="http://schemas.microsoft.com/office/drawing/2014/main" id="{7C214ADD-85EB-8BCC-AF2F-1F79CDC30557}"/>
              </a:ext>
            </a:extLst>
          </p:cNvPr>
          <p:cNvPicPr>
            <a:picLocks noChangeAspect="1"/>
          </p:cNvPicPr>
          <p:nvPr/>
        </p:nvPicPr>
        <p:blipFill>
          <a:blip r:embed="rId5"/>
          <a:stretch>
            <a:fillRect/>
          </a:stretch>
        </p:blipFill>
        <p:spPr>
          <a:xfrm>
            <a:off x="1462028" y="1587062"/>
            <a:ext cx="4423899" cy="4335983"/>
          </a:xfrm>
          <a:prstGeom prst="rect">
            <a:avLst/>
          </a:prstGeom>
        </p:spPr>
      </p:pic>
    </p:spTree>
    <p:extLst>
      <p:ext uri="{BB962C8B-B14F-4D97-AF65-F5344CB8AC3E}">
        <p14:creationId xmlns:p14="http://schemas.microsoft.com/office/powerpoint/2010/main" val="1851368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ircle(in)">
                                      <p:cBhvr>
                                        <p:cTn id="18" dur="2000"/>
                                        <p:tgtEl>
                                          <p:spTgt spid="3">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out)">
                                      <p:cBhvr>
                                        <p:cTn id="26" dur="2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C7BF64-61F7-47F6-6C60-5E379DB043D1}"/>
              </a:ext>
            </a:extLst>
          </p:cNvPr>
          <p:cNvSpPr>
            <a:spLocks noGrp="1"/>
          </p:cNvSpPr>
          <p:nvPr>
            <p:ph type="title"/>
          </p:nvPr>
        </p:nvSpPr>
        <p:spPr>
          <a:xfrm>
            <a:off x="698500" y="741499"/>
            <a:ext cx="10775071" cy="490401"/>
          </a:xfrm>
        </p:spPr>
        <p:txBody>
          <a:bodyPr/>
          <a:lstStyle/>
          <a:p>
            <a:r>
              <a:rPr lang="en-GB" dirty="0"/>
              <a:t>5) Optimal modularity based vertex role identification</a:t>
            </a:r>
          </a:p>
        </p:txBody>
      </p:sp>
      <p:pic>
        <p:nvPicPr>
          <p:cNvPr id="6" name="Picture 5">
            <a:extLst>
              <a:ext uri="{FF2B5EF4-FFF2-40B4-BE49-F238E27FC236}">
                <a16:creationId xmlns:a16="http://schemas.microsoft.com/office/drawing/2014/main" id="{08EA61BD-9705-FE84-95C0-CD421254C909}"/>
              </a:ext>
            </a:extLst>
          </p:cNvPr>
          <p:cNvPicPr>
            <a:picLocks noChangeAspect="1"/>
          </p:cNvPicPr>
          <p:nvPr/>
        </p:nvPicPr>
        <p:blipFill>
          <a:blip r:embed="rId3"/>
          <a:stretch>
            <a:fillRect/>
          </a:stretch>
        </p:blipFill>
        <p:spPr>
          <a:xfrm>
            <a:off x="3621391" y="2222159"/>
            <a:ext cx="7641971" cy="2748715"/>
          </a:xfrm>
          <a:prstGeom prst="rect">
            <a:avLst/>
          </a:prstGeom>
        </p:spPr>
      </p:pic>
      <p:pic>
        <p:nvPicPr>
          <p:cNvPr id="8" name="Picture 7">
            <a:extLst>
              <a:ext uri="{FF2B5EF4-FFF2-40B4-BE49-F238E27FC236}">
                <a16:creationId xmlns:a16="http://schemas.microsoft.com/office/drawing/2014/main" id="{03A5F6C9-F4F7-536E-978D-52DDDB4C14E2}"/>
              </a:ext>
            </a:extLst>
          </p:cNvPr>
          <p:cNvPicPr>
            <a:picLocks noChangeAspect="1"/>
          </p:cNvPicPr>
          <p:nvPr/>
        </p:nvPicPr>
        <p:blipFill>
          <a:blip r:embed="rId4"/>
          <a:stretch>
            <a:fillRect/>
          </a:stretch>
        </p:blipFill>
        <p:spPr>
          <a:xfrm>
            <a:off x="698500" y="2315906"/>
            <a:ext cx="2922891" cy="2226187"/>
          </a:xfrm>
          <a:prstGeom prst="rect">
            <a:avLst/>
          </a:prstGeom>
        </p:spPr>
      </p:pic>
    </p:spTree>
    <p:extLst>
      <p:ext uri="{BB962C8B-B14F-4D97-AF65-F5344CB8AC3E}">
        <p14:creationId xmlns:p14="http://schemas.microsoft.com/office/powerpoint/2010/main" val="21141131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DC52C2F-E5ED-1C1C-C484-A950CCA000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487" y="1425069"/>
            <a:ext cx="8201025"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D7A3A4-0395-DF25-7907-8085EE8F063A}"/>
              </a:ext>
            </a:extLst>
          </p:cNvPr>
          <p:cNvSpPr>
            <a:spLocks noGrp="1"/>
          </p:cNvSpPr>
          <p:nvPr>
            <p:ph type="title"/>
          </p:nvPr>
        </p:nvSpPr>
        <p:spPr>
          <a:xfrm>
            <a:off x="698500" y="449826"/>
            <a:ext cx="10775071" cy="589936"/>
          </a:xfrm>
        </p:spPr>
        <p:txBody>
          <a:bodyPr>
            <a:noAutofit/>
          </a:bodyPr>
          <a:lstStyle/>
          <a:p>
            <a:r>
              <a:rPr lang="en-GB" altLang="zh-CN" dirty="0"/>
              <a:t>2.2 How to compare the high-capacity unimodal PTN hierarchy of cities by using the selected indicators?</a:t>
            </a:r>
          </a:p>
        </p:txBody>
      </p:sp>
      <p:sp>
        <p:nvSpPr>
          <p:cNvPr id="4" name="Star: 10 Points 3">
            <a:extLst>
              <a:ext uri="{FF2B5EF4-FFF2-40B4-BE49-F238E27FC236}">
                <a16:creationId xmlns:a16="http://schemas.microsoft.com/office/drawing/2014/main" id="{CD1A3B0E-2D2F-D263-544F-009467D57216}"/>
              </a:ext>
            </a:extLst>
          </p:cNvPr>
          <p:cNvSpPr/>
          <p:nvPr/>
        </p:nvSpPr>
        <p:spPr>
          <a:xfrm rot="20776699">
            <a:off x="7798058" y="1789042"/>
            <a:ext cx="3244375" cy="1458928"/>
          </a:xfrm>
          <a:prstGeom prst="star10">
            <a:avLst>
              <a:gd name="adj" fmla="val 37364"/>
              <a:gd name="hf" fmla="val 105146"/>
            </a:avLst>
          </a:prstGeom>
          <a:solidFill>
            <a:srgbClr val="FF6600"/>
          </a:solidFill>
          <a:ln w="12700" cap="flat">
            <a:solidFill>
              <a:schemeClr val="accent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1" i="0" u="none" strike="noStrike" cap="none" spc="0" normalizeH="0" baseline="0" dirty="0">
                <a:ln>
                  <a:noFill/>
                </a:ln>
                <a:solidFill>
                  <a:srgbClr val="FFFF00"/>
                </a:solidFill>
                <a:effectLst/>
                <a:uFillTx/>
                <a:latin typeface="Arial"/>
                <a:ea typeface="Arial"/>
                <a:cs typeface="Arial"/>
                <a:sym typeface="Arial"/>
              </a:rPr>
              <a:t>L-space</a:t>
            </a:r>
          </a:p>
          <a:p>
            <a:pPr marL="0" marR="0" indent="0" algn="ctr" defTabSz="914400" rtl="0" fontAlgn="auto" latinLnBrk="0" hangingPunct="0">
              <a:lnSpc>
                <a:spcPct val="100000"/>
              </a:lnSpc>
              <a:spcBef>
                <a:spcPts val="0"/>
              </a:spcBef>
              <a:spcAft>
                <a:spcPts val="0"/>
              </a:spcAft>
              <a:buClrTx/>
              <a:buSzTx/>
              <a:buFontTx/>
              <a:buNone/>
              <a:tabLst/>
            </a:pPr>
            <a:r>
              <a:rPr lang="en-GB" b="1" dirty="0">
                <a:solidFill>
                  <a:srgbClr val="FFFF00"/>
                </a:solidFill>
              </a:rPr>
              <a:t>Representation</a:t>
            </a:r>
            <a:endParaRPr kumimoji="0" lang="en-GB" sz="1800" b="1" i="0" u="none" strike="noStrike" cap="none" spc="0" normalizeH="0" baseline="0" dirty="0">
              <a:ln>
                <a:noFill/>
              </a:ln>
              <a:solidFill>
                <a:srgbClr val="FFFF00"/>
              </a:solidFill>
              <a:effectLst/>
              <a:uFillTx/>
              <a:latin typeface="Arial"/>
              <a:ea typeface="Arial"/>
              <a:cs typeface="Arial"/>
              <a:sym typeface="Arial"/>
            </a:endParaRPr>
          </a:p>
        </p:txBody>
      </p:sp>
    </p:spTree>
    <p:extLst>
      <p:ext uri="{BB962C8B-B14F-4D97-AF65-F5344CB8AC3E}">
        <p14:creationId xmlns:p14="http://schemas.microsoft.com/office/powerpoint/2010/main" val="37671083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up)">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A1AB-2D82-6B19-683D-4FAA450E1ED7}"/>
              </a:ext>
            </a:extLst>
          </p:cNvPr>
          <p:cNvSpPr>
            <a:spLocks noGrp="1"/>
          </p:cNvSpPr>
          <p:nvPr>
            <p:ph type="title"/>
          </p:nvPr>
        </p:nvSpPr>
        <p:spPr>
          <a:xfrm>
            <a:off x="698500" y="496298"/>
            <a:ext cx="10775071" cy="490401"/>
          </a:xfrm>
        </p:spPr>
        <p:txBody>
          <a:bodyPr/>
          <a:lstStyle/>
          <a:p>
            <a:r>
              <a:rPr lang="en-GB" dirty="0"/>
              <a:t>2.2 Hierarchy comparison</a:t>
            </a:r>
          </a:p>
        </p:txBody>
      </p:sp>
      <p:sp>
        <p:nvSpPr>
          <p:cNvPr id="3" name="Text Placeholder 2">
            <a:extLst>
              <a:ext uri="{FF2B5EF4-FFF2-40B4-BE49-F238E27FC236}">
                <a16:creationId xmlns:a16="http://schemas.microsoft.com/office/drawing/2014/main" id="{0DAED8C4-4A2E-233F-C3F5-1400BCAB1761}"/>
              </a:ext>
            </a:extLst>
          </p:cNvPr>
          <p:cNvSpPr>
            <a:spLocks noGrp="1"/>
          </p:cNvSpPr>
          <p:nvPr>
            <p:ph type="body" idx="1"/>
          </p:nvPr>
        </p:nvSpPr>
        <p:spPr>
          <a:xfrm>
            <a:off x="698500" y="1293779"/>
            <a:ext cx="10773500" cy="4654585"/>
          </a:xfrm>
        </p:spPr>
        <p:txBody>
          <a:bodyPr>
            <a:normAutofit lnSpcReduction="10000"/>
          </a:bodyPr>
          <a:lstStyle/>
          <a:p>
            <a:pPr marL="719138" indent="-342900">
              <a:lnSpc>
                <a:spcPct val="200000"/>
              </a:lnSpc>
              <a:buFont typeface="+mj-lt"/>
              <a:buAutoNum type="arabicPeriod"/>
            </a:pPr>
            <a:r>
              <a:rPr lang="en-GB" sz="1800" dirty="0"/>
              <a:t>Compare with the network-based indicator values</a:t>
            </a:r>
          </a:p>
          <a:p>
            <a:pPr marL="1079500" lvl="1" indent="-342900">
              <a:lnSpc>
                <a:spcPct val="200000"/>
              </a:lnSpc>
              <a:buFont typeface="Wingdings" panose="05000000000000000000" pitchFamily="2" charset="2"/>
              <a:buChar char="§"/>
            </a:pPr>
            <a:r>
              <a:rPr lang="en-GB" sz="1800" dirty="0"/>
              <a:t>Value comparison</a:t>
            </a:r>
          </a:p>
          <a:p>
            <a:pPr marL="1079500" lvl="1" indent="-342900">
              <a:lnSpc>
                <a:spcPct val="200000"/>
              </a:lnSpc>
              <a:buFont typeface="Wingdings" panose="05000000000000000000" pitchFamily="2" charset="2"/>
              <a:buChar char="§"/>
            </a:pPr>
            <a:r>
              <a:rPr lang="en-GB" sz="1800" dirty="0"/>
              <a:t>Mutual relations between indicators</a:t>
            </a:r>
          </a:p>
          <a:p>
            <a:pPr marL="719138" indent="-342900">
              <a:lnSpc>
                <a:spcPct val="200000"/>
              </a:lnSpc>
              <a:buFont typeface="+mj-lt"/>
              <a:buAutoNum type="arabicPeriod"/>
            </a:pPr>
            <a:r>
              <a:rPr lang="en-GB" sz="1800" dirty="0"/>
              <a:t>Compare with different scales:</a:t>
            </a:r>
          </a:p>
          <a:p>
            <a:pPr marL="1079500" lvl="1" indent="-342900">
              <a:lnSpc>
                <a:spcPct val="200000"/>
              </a:lnSpc>
            </a:pPr>
            <a:r>
              <a:rPr lang="en-GB" sz="1800" dirty="0"/>
              <a:t>Mode-wise PTN hierarchy comparison (e.g. Metro, Tram and BRT)</a:t>
            </a:r>
          </a:p>
          <a:p>
            <a:pPr marL="1079500" lvl="1" indent="-342900">
              <a:lnSpc>
                <a:spcPct val="200000"/>
              </a:lnSpc>
            </a:pPr>
            <a:r>
              <a:rPr lang="en-GB" sz="1800" dirty="0"/>
              <a:t>Continent-wise PTN hierarchy comparison (e.g. Europe, South America, Asia)</a:t>
            </a:r>
          </a:p>
          <a:p>
            <a:pPr marL="1079500" lvl="1" indent="-342900">
              <a:lnSpc>
                <a:spcPct val="200000"/>
              </a:lnSpc>
            </a:pPr>
            <a:r>
              <a:rPr lang="en-GB" sz="1800" dirty="0"/>
              <a:t>Attribute/Correlation-wise PTN hierarchy comparison (e.g. Similar Size, Similar Population)</a:t>
            </a:r>
            <a:endParaRPr lang="en-GB" dirty="0"/>
          </a:p>
        </p:txBody>
      </p:sp>
    </p:spTree>
    <p:extLst>
      <p:ext uri="{BB962C8B-B14F-4D97-AF65-F5344CB8AC3E}">
        <p14:creationId xmlns:p14="http://schemas.microsoft.com/office/powerpoint/2010/main" val="16715259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Chart&#10;&#10;Description automatically generated">
            <a:extLst>
              <a:ext uri="{FF2B5EF4-FFF2-40B4-BE49-F238E27FC236}">
                <a16:creationId xmlns:a16="http://schemas.microsoft.com/office/drawing/2014/main" id="{020E73A0-06B3-079B-26D6-D3281FB3E5A2}"/>
              </a:ext>
            </a:extLst>
          </p:cNvPr>
          <p:cNvPicPr>
            <a:picLocks noGrp="1" noChangeAspect="1"/>
          </p:cNvPicPr>
          <p:nvPr>
            <p:ph type="pic" idx="21"/>
          </p:nvPr>
        </p:nvPicPr>
        <p:blipFill rotWithShape="1">
          <a:blip r:embed="rId2">
            <a:extLst>
              <a:ext uri="{28A0092B-C50C-407E-A947-70E740481C1C}">
                <a14:useLocalDpi xmlns:a14="http://schemas.microsoft.com/office/drawing/2010/main" val="0"/>
              </a:ext>
            </a:extLst>
          </a:blip>
          <a:srcRect l="-5" t="3459" r="5" b="22239"/>
          <a:stretch/>
        </p:blipFill>
        <p:spPr>
          <a:xfrm>
            <a:off x="-600" y="716"/>
            <a:ext cx="12193200" cy="5371384"/>
          </a:xfrm>
        </p:spPr>
      </p:pic>
      <p:sp>
        <p:nvSpPr>
          <p:cNvPr id="3" name="Text Placeholder 2">
            <a:extLst>
              <a:ext uri="{FF2B5EF4-FFF2-40B4-BE49-F238E27FC236}">
                <a16:creationId xmlns:a16="http://schemas.microsoft.com/office/drawing/2014/main" id="{F6DDF518-8AE1-1051-2163-38EF41C6C44C}"/>
              </a:ext>
            </a:extLst>
          </p:cNvPr>
          <p:cNvSpPr>
            <a:spLocks noGrp="1"/>
          </p:cNvSpPr>
          <p:nvPr>
            <p:ph type="body" sz="half" idx="1"/>
          </p:nvPr>
        </p:nvSpPr>
        <p:spPr/>
        <p:txBody>
          <a:bodyPr/>
          <a:lstStyle/>
          <a:p>
            <a:endParaRPr lang="en-GB"/>
          </a:p>
        </p:txBody>
      </p:sp>
      <p:sp>
        <p:nvSpPr>
          <p:cNvPr id="4" name="Text Placeholder 3">
            <a:extLst>
              <a:ext uri="{FF2B5EF4-FFF2-40B4-BE49-F238E27FC236}">
                <a16:creationId xmlns:a16="http://schemas.microsoft.com/office/drawing/2014/main" id="{9A8368AA-8795-DB91-1D0C-822A15EC1C2A}"/>
              </a:ext>
            </a:extLst>
          </p:cNvPr>
          <p:cNvSpPr>
            <a:spLocks noGrp="1"/>
          </p:cNvSpPr>
          <p:nvPr>
            <p:ph type="body" sz="half" idx="22"/>
          </p:nvPr>
        </p:nvSpPr>
        <p:spPr>
          <a:solidFill>
            <a:srgbClr val="017188"/>
          </a:solidFill>
        </p:spPr>
        <p:txBody>
          <a:bodyPr/>
          <a:lstStyle/>
          <a:p>
            <a:endParaRPr lang="en-GB" dirty="0"/>
          </a:p>
        </p:txBody>
      </p:sp>
      <p:sp>
        <p:nvSpPr>
          <p:cNvPr id="5" name="Text Placeholder 4">
            <a:extLst>
              <a:ext uri="{FF2B5EF4-FFF2-40B4-BE49-F238E27FC236}">
                <a16:creationId xmlns:a16="http://schemas.microsoft.com/office/drawing/2014/main" id="{49D14310-1E16-0C75-31E4-B02C6CB2DD30}"/>
              </a:ext>
            </a:extLst>
          </p:cNvPr>
          <p:cNvSpPr>
            <a:spLocks noGrp="1"/>
          </p:cNvSpPr>
          <p:nvPr>
            <p:ph type="body" sz="quarter" idx="23"/>
          </p:nvPr>
        </p:nvSpPr>
        <p:spPr/>
        <p:txBody>
          <a:bodyPr>
            <a:normAutofit/>
          </a:bodyPr>
          <a:lstStyle/>
          <a:p>
            <a:r>
              <a:rPr lang="en-GB" sz="3800" dirty="0"/>
              <a:t>Result examples</a:t>
            </a:r>
          </a:p>
        </p:txBody>
      </p:sp>
      <p:sp>
        <p:nvSpPr>
          <p:cNvPr id="6" name="Text Placeholder 5">
            <a:extLst>
              <a:ext uri="{FF2B5EF4-FFF2-40B4-BE49-F238E27FC236}">
                <a16:creationId xmlns:a16="http://schemas.microsoft.com/office/drawing/2014/main" id="{776EE4F4-D9B1-7EDA-BD6A-596BB509DF2D}"/>
              </a:ext>
            </a:extLst>
          </p:cNvPr>
          <p:cNvSpPr>
            <a:spLocks noGrp="1"/>
          </p:cNvSpPr>
          <p:nvPr>
            <p:ph type="body" sz="quarter" idx="24"/>
          </p:nvPr>
        </p:nvSpPr>
        <p:spPr/>
        <p:txBody>
          <a:bodyPr/>
          <a:lstStyle/>
          <a:p>
            <a:r>
              <a:rPr lang="en-GB" dirty="0"/>
              <a:t>03</a:t>
            </a:r>
          </a:p>
        </p:txBody>
      </p:sp>
      <p:sp>
        <p:nvSpPr>
          <p:cNvPr id="8" name="Text Placeholder 7">
            <a:extLst>
              <a:ext uri="{FF2B5EF4-FFF2-40B4-BE49-F238E27FC236}">
                <a16:creationId xmlns:a16="http://schemas.microsoft.com/office/drawing/2014/main" id="{FEDDDBD1-5B90-74EC-501F-56206E5F568D}"/>
              </a:ext>
            </a:extLst>
          </p:cNvPr>
          <p:cNvSpPr>
            <a:spLocks noGrp="1"/>
          </p:cNvSpPr>
          <p:nvPr>
            <p:ph type="body" sz="quarter" idx="26"/>
          </p:nvPr>
        </p:nvSpPr>
        <p:spPr/>
        <p:txBody>
          <a:bodyPr>
            <a:normAutofit fontScale="25000" lnSpcReduction="20000"/>
          </a:bodyPr>
          <a:lstStyle/>
          <a:p>
            <a:endParaRPr lang="en-GB"/>
          </a:p>
        </p:txBody>
      </p:sp>
      <p:sp>
        <p:nvSpPr>
          <p:cNvPr id="9" name="Tijdelijke aanduiding voor dianummer 5">
            <a:extLst>
              <a:ext uri="{FF2B5EF4-FFF2-40B4-BE49-F238E27FC236}">
                <a16:creationId xmlns:a16="http://schemas.microsoft.com/office/drawing/2014/main" id="{9446F094-ED17-1063-6D36-A718B27DC094}"/>
              </a:ext>
            </a:extLst>
          </p:cNvPr>
          <p:cNvSpPr txBox="1">
            <a:spLocks/>
          </p:cNvSpPr>
          <p:nvPr/>
        </p:nvSpPr>
        <p:spPr>
          <a:xfrm>
            <a:off x="8657759" y="6172200"/>
            <a:ext cx="2844800"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r"/>
            <a:fld id="{B502C9A5-716F-45E6-800B-D4D02CE26F90}" type="slidenum">
              <a:rPr lang="nl-NL" sz="1200" smtClean="0"/>
              <a:pPr algn="r"/>
              <a:t>28</a:t>
            </a:fld>
            <a:endParaRPr lang="nl-NL" sz="1200" dirty="0"/>
          </a:p>
        </p:txBody>
      </p:sp>
    </p:spTree>
    <p:extLst>
      <p:ext uri="{BB962C8B-B14F-4D97-AF65-F5344CB8AC3E}">
        <p14:creationId xmlns:p14="http://schemas.microsoft.com/office/powerpoint/2010/main" val="6088036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FF06-2E02-938E-8C35-FE9D39B96AEA}"/>
              </a:ext>
            </a:extLst>
          </p:cNvPr>
          <p:cNvSpPr>
            <a:spLocks noGrp="1"/>
          </p:cNvSpPr>
          <p:nvPr>
            <p:ph type="title"/>
          </p:nvPr>
        </p:nvSpPr>
        <p:spPr>
          <a:xfrm>
            <a:off x="698500" y="554477"/>
            <a:ext cx="10775071" cy="544749"/>
          </a:xfrm>
        </p:spPr>
        <p:txBody>
          <a:bodyPr/>
          <a:lstStyle/>
          <a:p>
            <a:r>
              <a:rPr lang="en-US" dirty="0"/>
              <a:t>Hierarchy comparison outline</a:t>
            </a:r>
            <a:endParaRPr lang="en-GB" dirty="0"/>
          </a:p>
        </p:txBody>
      </p:sp>
      <p:sp>
        <p:nvSpPr>
          <p:cNvPr id="3" name="Text Placeholder 2">
            <a:extLst>
              <a:ext uri="{FF2B5EF4-FFF2-40B4-BE49-F238E27FC236}">
                <a16:creationId xmlns:a16="http://schemas.microsoft.com/office/drawing/2014/main" id="{DFAF0183-865D-2045-1023-01A0422406B6}"/>
              </a:ext>
            </a:extLst>
          </p:cNvPr>
          <p:cNvSpPr>
            <a:spLocks noGrp="1"/>
          </p:cNvSpPr>
          <p:nvPr>
            <p:ph type="body" idx="1"/>
          </p:nvPr>
        </p:nvSpPr>
        <p:spPr>
          <a:xfrm>
            <a:off x="698499" y="1099226"/>
            <a:ext cx="11208156" cy="4914851"/>
          </a:xfrm>
        </p:spPr>
        <p:txBody>
          <a:bodyPr>
            <a:noAutofit/>
          </a:bodyPr>
          <a:lstStyle/>
          <a:p>
            <a:pPr>
              <a:lnSpc>
                <a:spcPct val="200000"/>
              </a:lnSpc>
              <a:buFont typeface="Arial" panose="020B0604020202020204" pitchFamily="34" charset="0"/>
              <a:buChar char="•"/>
            </a:pPr>
            <a:r>
              <a:rPr lang="en-GB" sz="1800" dirty="0"/>
              <a:t>Vertex-based indicator values </a:t>
            </a:r>
            <a:r>
              <a:rPr lang="zh-CN" altLang="en-US" sz="1800" dirty="0"/>
              <a:t>→ </a:t>
            </a:r>
            <a:r>
              <a:rPr lang="en-GB" altLang="zh-CN" sz="1800" dirty="0"/>
              <a:t>Network-level indicators</a:t>
            </a:r>
          </a:p>
          <a:p>
            <a:pPr marL="895350" lvl="1">
              <a:lnSpc>
                <a:spcPct val="100000"/>
              </a:lnSpc>
              <a:buFont typeface="Wingdings" panose="05000000000000000000" pitchFamily="2" charset="2"/>
              <a:buChar char="§"/>
            </a:pPr>
            <a:r>
              <a:rPr lang="en-GB" altLang="zh-CN" sz="1800" dirty="0"/>
              <a:t>Degree </a:t>
            </a:r>
            <a:r>
              <a:rPr lang="zh-CN" altLang="en-US" sz="1800" dirty="0"/>
              <a:t>→ </a:t>
            </a:r>
            <a:r>
              <a:rPr lang="en-US" altLang="zh-CN" sz="1800" dirty="0"/>
              <a:t>Power-law distribution goodness of fit</a:t>
            </a:r>
          </a:p>
          <a:p>
            <a:pPr marL="895350" lvl="1">
              <a:lnSpc>
                <a:spcPct val="100000"/>
              </a:lnSpc>
              <a:buFont typeface="Wingdings" panose="05000000000000000000" pitchFamily="2" charset="2"/>
              <a:buChar char="§"/>
            </a:pPr>
            <a:r>
              <a:rPr lang="en-GB" altLang="zh-CN" sz="1800" dirty="0" err="1"/>
              <a:t>Assortativity</a:t>
            </a:r>
            <a:r>
              <a:rPr lang="en-GB" altLang="zh-CN" sz="1800" dirty="0"/>
              <a:t>  (</a:t>
            </a:r>
            <a:r>
              <a:rPr lang="zh-CN" altLang="en-US" sz="1800" dirty="0"/>
              <a:t>√</a:t>
            </a:r>
            <a:r>
              <a:rPr lang="en-GB" altLang="zh-CN" sz="1800" dirty="0"/>
              <a:t>)</a:t>
            </a:r>
          </a:p>
          <a:p>
            <a:pPr marL="895350" lvl="1">
              <a:lnSpc>
                <a:spcPct val="100000"/>
              </a:lnSpc>
              <a:buFont typeface="Wingdings" panose="05000000000000000000" pitchFamily="2" charset="2"/>
              <a:buChar char="§"/>
            </a:pPr>
            <a:r>
              <a:rPr lang="en-US" altLang="zh-CN" sz="1800" dirty="0"/>
              <a:t>Closeness centrality </a:t>
            </a:r>
            <a:r>
              <a:rPr lang="zh-CN" altLang="en-US" sz="1800" dirty="0"/>
              <a:t>→ </a:t>
            </a:r>
            <a:r>
              <a:rPr lang="en-US" altLang="zh-CN" sz="1800" dirty="0"/>
              <a:t>Power-law/Right-skewed normal distribution goodness of fit</a:t>
            </a:r>
          </a:p>
          <a:p>
            <a:pPr marL="895350" lvl="1">
              <a:lnSpc>
                <a:spcPct val="100000"/>
              </a:lnSpc>
              <a:buFont typeface="Wingdings" panose="05000000000000000000" pitchFamily="2" charset="2"/>
              <a:buChar char="§"/>
            </a:pPr>
            <a:r>
              <a:rPr lang="en-US" altLang="zh-CN" sz="1800" dirty="0"/>
              <a:t>Eigenvector centrality </a:t>
            </a:r>
            <a:r>
              <a:rPr lang="zh-CN" altLang="en-US" sz="1800" dirty="0"/>
              <a:t>→ </a:t>
            </a:r>
            <a:r>
              <a:rPr lang="en-US" altLang="zh-CN" sz="1800" dirty="0"/>
              <a:t>Power-law/Right-skewed normal distribution goodness of fit</a:t>
            </a:r>
          </a:p>
          <a:p>
            <a:pPr marL="895350" lvl="1">
              <a:lnSpc>
                <a:spcPct val="100000"/>
              </a:lnSpc>
              <a:buFont typeface="Wingdings" panose="05000000000000000000" pitchFamily="2" charset="2"/>
              <a:buChar char="§"/>
            </a:pPr>
            <a:r>
              <a:rPr lang="en-US" altLang="zh-CN" sz="1800" dirty="0"/>
              <a:t>Optimal </a:t>
            </a:r>
            <a:r>
              <a:rPr lang="en-GB" altLang="zh-CN" sz="1800" dirty="0"/>
              <a:t>modularity (</a:t>
            </a:r>
            <a:r>
              <a:rPr lang="zh-CN" altLang="en-US" sz="1800" dirty="0"/>
              <a:t>√</a:t>
            </a:r>
            <a:r>
              <a:rPr lang="en-GB" altLang="zh-CN" sz="1800" dirty="0"/>
              <a:t>)</a:t>
            </a:r>
          </a:p>
          <a:p>
            <a:pPr marL="895350" lvl="1">
              <a:lnSpc>
                <a:spcPct val="100000"/>
              </a:lnSpc>
              <a:buFont typeface="Wingdings" panose="05000000000000000000" pitchFamily="2" charset="2"/>
              <a:buChar char="§"/>
            </a:pPr>
            <a:r>
              <a:rPr lang="en-US" altLang="zh-CN" sz="1800" dirty="0"/>
              <a:t>Optimal modularity-based vertex role identification </a:t>
            </a:r>
            <a:r>
              <a:rPr lang="zh-CN" altLang="en-US" sz="1800" dirty="0"/>
              <a:t>→ </a:t>
            </a:r>
            <a:r>
              <a:rPr lang="en-US" altLang="zh-CN" sz="1800" dirty="0"/>
              <a:t>Validation reference</a:t>
            </a:r>
            <a:r>
              <a:rPr lang="zh-CN" altLang="en-US" sz="1800" dirty="0"/>
              <a:t> </a:t>
            </a:r>
            <a:r>
              <a:rPr lang="en-GB" altLang="zh-CN" sz="1800" dirty="0"/>
              <a:t>for the indicator distributions </a:t>
            </a:r>
          </a:p>
          <a:p>
            <a:pPr>
              <a:lnSpc>
                <a:spcPct val="200000"/>
              </a:lnSpc>
              <a:buFont typeface="Arial" panose="020B0604020202020204" pitchFamily="34" charset="0"/>
              <a:buChar char="•"/>
            </a:pPr>
            <a:r>
              <a:rPr lang="en-GB" sz="1800" dirty="0"/>
              <a:t>How well is the distribution fit the target distribution</a:t>
            </a:r>
            <a:r>
              <a:rPr lang="zh-CN" altLang="en-US" sz="1800" dirty="0"/>
              <a:t>→ </a:t>
            </a:r>
            <a:r>
              <a:rPr lang="en-US" altLang="zh-CN" sz="1800" dirty="0"/>
              <a:t>Is the network structure hierarchical</a:t>
            </a:r>
            <a:r>
              <a:rPr lang="en-GB" sz="1800" dirty="0"/>
              <a:t>? </a:t>
            </a:r>
          </a:p>
          <a:p>
            <a:pPr lvl="1">
              <a:lnSpc>
                <a:spcPct val="150000"/>
              </a:lnSpc>
            </a:pPr>
            <a:r>
              <a:rPr lang="en-US" altLang="zh-CN" sz="1800" dirty="0"/>
              <a:t>Kolmogorov-Smirnov test, P-value as the goodness of fit</a:t>
            </a:r>
            <a:endParaRPr lang="en-GB" sz="1800" dirty="0"/>
          </a:p>
        </p:txBody>
      </p:sp>
    </p:spTree>
    <p:extLst>
      <p:ext uri="{BB962C8B-B14F-4D97-AF65-F5344CB8AC3E}">
        <p14:creationId xmlns:p14="http://schemas.microsoft.com/office/powerpoint/2010/main" val="31600401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down)">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down)">
                                      <p:cBhvr>
                                        <p:cTn id="39" dur="500"/>
                                        <p:tgtEl>
                                          <p:spTgt spid="3">
                                            <p:txEl>
                                              <p:pRg st="7" end="7"/>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23" name="Tijdelijke aanduiding voor afbeelding 13"/>
          <p:cNvGrpSpPr/>
          <p:nvPr/>
        </p:nvGrpSpPr>
        <p:grpSpPr>
          <a:xfrm>
            <a:off x="-7816" y="-1612581"/>
            <a:ext cx="12204000" cy="6984000"/>
            <a:chOff x="0" y="0"/>
            <a:chExt cx="12193200" cy="7301904"/>
          </a:xfrm>
        </p:grpSpPr>
        <p:sp>
          <p:nvSpPr>
            <p:cNvPr id="3221" name="Rectangle"/>
            <p:cNvSpPr/>
            <p:nvPr/>
          </p:nvSpPr>
          <p:spPr>
            <a:xfrm>
              <a:off x="0" y="0"/>
              <a:ext cx="12193200" cy="537138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3222" name="image16.jpeg"/>
            <p:cNvPicPr>
              <a:picLocks noChangeAspect="1"/>
            </p:cNvPicPr>
            <p:nvPr/>
          </p:nvPicPr>
          <p:blipFill rotWithShape="1">
            <a:blip r:embed="rId2">
              <a:extLst>
                <a:ext uri="{28A0092B-C50C-407E-A947-70E740481C1C}">
                  <a14:useLocalDpi xmlns:a14="http://schemas.microsoft.com/office/drawing/2010/main" val="0"/>
                </a:ext>
              </a:extLst>
            </a:blip>
            <a:srcRect t="32226" b="6284"/>
            <a:stretch/>
          </p:blipFill>
          <p:spPr>
            <a:xfrm>
              <a:off x="600" y="1715381"/>
              <a:ext cx="12192600" cy="5586523"/>
            </a:xfrm>
            <a:prstGeom prst="rect">
              <a:avLst/>
            </a:prstGeom>
            <a:ln w="12700" cap="flat">
              <a:noFill/>
              <a:miter lim="400000"/>
            </a:ln>
            <a:effectLst/>
          </p:spPr>
        </p:pic>
      </p:grpSp>
      <p:sp>
        <p:nvSpPr>
          <p:cNvPr id="3224" name="Tijdelijke aanduiding voor tekst 31"/>
          <p:cNvSpPr txBox="1">
            <a:spLocks noGrp="1"/>
          </p:cNvSpPr>
          <p:nvPr>
            <p:ph type="body" sz="half" idx="1"/>
          </p:nvPr>
        </p:nvSpPr>
        <p:spPr>
          <a:xfrm>
            <a:off x="2702625" y="2770413"/>
            <a:ext cx="6786751" cy="2987467"/>
          </a:xfrm>
          <a:prstGeom prst="rect">
            <a:avLst/>
          </a:prstGeom>
        </p:spPr>
        <p:txBody>
          <a:bodyPr/>
          <a:lstStyle/>
          <a:p>
            <a:r>
              <a:t> </a:t>
            </a:r>
          </a:p>
        </p:txBody>
      </p:sp>
      <p:sp>
        <p:nvSpPr>
          <p:cNvPr id="3225" name="Text Placeholder 39"/>
          <p:cNvSpPr>
            <a:spLocks noGrp="1"/>
          </p:cNvSpPr>
          <p:nvPr>
            <p:ph type="body" idx="22"/>
          </p:nvPr>
        </p:nvSpPr>
        <p:spPr>
          <a:prstGeom prst="rect">
            <a:avLst/>
          </a:prstGeom>
          <a:solidFill>
            <a:schemeClr val="accent2"/>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 </a:t>
            </a:r>
          </a:p>
        </p:txBody>
      </p:sp>
      <p:sp>
        <p:nvSpPr>
          <p:cNvPr id="3226" name="Tijdelijke aanduiding voor verticale tekst 1"/>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GB" sz="3800" dirty="0"/>
              <a:t>Research questions</a:t>
            </a:r>
          </a:p>
        </p:txBody>
      </p:sp>
      <p:sp>
        <p:nvSpPr>
          <p:cNvPr id="3227" name="Tijdelijke aanduiding voor verticale tekst 9"/>
          <p:cNvSpPr>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01</a:t>
            </a:r>
          </a:p>
        </p:txBody>
      </p:sp>
      <p:sp>
        <p:nvSpPr>
          <p:cNvPr id="3229" name="Text Placeholder 38"/>
          <p:cNvSpPr>
            <a:spLocks noGrp="1"/>
          </p:cNvSpPr>
          <p:nvPr>
            <p:ph type="body" idx="26"/>
          </p:nvPr>
        </p:nvSpPr>
        <p:spPr>
          <a:prstGeom prst="rect">
            <a:avLst/>
          </a:prstGeom>
        </p:spPr>
        <p:txBody>
          <a:bodyPr>
            <a:normAutofit fontScale="25000" lnSpcReduction="20000"/>
          </a:bodyPr>
          <a:lstStyle/>
          <a:p>
            <a:endParaRPr/>
          </a:p>
        </p:txBody>
      </p:sp>
      <p:sp>
        <p:nvSpPr>
          <p:cNvPr id="3231" name="Tijdelijke aanduiding voor dianummer 4"/>
          <p:cNvSpPr txBox="1">
            <a:spLocks noGrp="1"/>
          </p:cNvSpPr>
          <p:nvPr>
            <p:ph type="sldNum" sz="quarter" idx="2"/>
          </p:nvPr>
        </p:nvSpPr>
        <p:spPr>
          <a:xfrm>
            <a:off x="11301096" y="6246130"/>
            <a:ext cx="170905"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5BB761D6-2125-0FAF-E73A-11B42E903DDB}"/>
              </a:ext>
            </a:extLst>
          </p:cNvPr>
          <p:cNvGraphicFramePr>
            <a:graphicFrameLocks noGrp="1"/>
          </p:cNvGraphicFramePr>
          <p:nvPr>
            <p:extLst>
              <p:ext uri="{D42A27DB-BD31-4B8C-83A1-F6EECF244321}">
                <p14:modId xmlns:p14="http://schemas.microsoft.com/office/powerpoint/2010/main" val="188584668"/>
              </p:ext>
            </p:extLst>
          </p:nvPr>
        </p:nvGraphicFramePr>
        <p:xfrm>
          <a:off x="1733696" y="2155165"/>
          <a:ext cx="8807996" cy="2547667"/>
        </p:xfrm>
        <a:graphic>
          <a:graphicData uri="http://schemas.openxmlformats.org/drawingml/2006/table">
            <a:tbl>
              <a:tblPr/>
              <a:tblGrid>
                <a:gridCol w="726272">
                  <a:extLst>
                    <a:ext uri="{9D8B030D-6E8A-4147-A177-3AD203B41FA5}">
                      <a16:colId xmlns:a16="http://schemas.microsoft.com/office/drawing/2014/main" val="2573953021"/>
                    </a:ext>
                  </a:extLst>
                </a:gridCol>
                <a:gridCol w="1593375">
                  <a:extLst>
                    <a:ext uri="{9D8B030D-6E8A-4147-A177-3AD203B41FA5}">
                      <a16:colId xmlns:a16="http://schemas.microsoft.com/office/drawing/2014/main" val="1454443494"/>
                    </a:ext>
                  </a:extLst>
                </a:gridCol>
                <a:gridCol w="1254868">
                  <a:extLst>
                    <a:ext uri="{9D8B030D-6E8A-4147-A177-3AD203B41FA5}">
                      <a16:colId xmlns:a16="http://schemas.microsoft.com/office/drawing/2014/main" val="2756248646"/>
                    </a:ext>
                  </a:extLst>
                </a:gridCol>
                <a:gridCol w="1517515">
                  <a:extLst>
                    <a:ext uri="{9D8B030D-6E8A-4147-A177-3AD203B41FA5}">
                      <a16:colId xmlns:a16="http://schemas.microsoft.com/office/drawing/2014/main" val="3327555052"/>
                    </a:ext>
                  </a:extLst>
                </a:gridCol>
                <a:gridCol w="1390933">
                  <a:extLst>
                    <a:ext uri="{9D8B030D-6E8A-4147-A177-3AD203B41FA5}">
                      <a16:colId xmlns:a16="http://schemas.microsoft.com/office/drawing/2014/main" val="356835452"/>
                    </a:ext>
                  </a:extLst>
                </a:gridCol>
                <a:gridCol w="1258042">
                  <a:extLst>
                    <a:ext uri="{9D8B030D-6E8A-4147-A177-3AD203B41FA5}">
                      <a16:colId xmlns:a16="http://schemas.microsoft.com/office/drawing/2014/main" val="3093894742"/>
                    </a:ext>
                  </a:extLst>
                </a:gridCol>
                <a:gridCol w="1066991">
                  <a:extLst>
                    <a:ext uri="{9D8B030D-6E8A-4147-A177-3AD203B41FA5}">
                      <a16:colId xmlns:a16="http://schemas.microsoft.com/office/drawing/2014/main" val="2047859764"/>
                    </a:ext>
                  </a:extLst>
                </a:gridCol>
              </a:tblGrid>
              <a:tr h="574199">
                <a:tc>
                  <a:txBody>
                    <a:bodyPr/>
                    <a:lstStyle/>
                    <a:p>
                      <a:pPr algn="ctr" fontAlgn="ctr"/>
                      <a:endParaRPr lang="en-GB" sz="1600" b="1" dirty="0">
                        <a:effectLst/>
                      </a:endParaRPr>
                    </a:p>
                  </a:txBody>
                  <a:tcPr anchor="ctr">
                    <a:lnL>
                      <a:noFill/>
                    </a:lnL>
                    <a:lnR>
                      <a:noFill/>
                    </a:lnR>
                    <a:lnT>
                      <a:noFill/>
                    </a:lnT>
                    <a:lnB>
                      <a:noFill/>
                    </a:lnB>
                    <a:solidFill>
                      <a:schemeClr val="accent1">
                        <a:alpha val="42000"/>
                      </a:schemeClr>
                    </a:solidFill>
                  </a:tcPr>
                </a:tc>
                <a:tc>
                  <a:txBody>
                    <a:bodyPr/>
                    <a:lstStyle/>
                    <a:p>
                      <a:pPr algn="ctr" fontAlgn="ctr"/>
                      <a:r>
                        <a:rPr lang="en-GB" sz="1600" b="1" dirty="0">
                          <a:effectLst/>
                        </a:rPr>
                        <a:t>Degree centrality</a:t>
                      </a:r>
                    </a:p>
                  </a:txBody>
                  <a:tcPr anchor="ctr">
                    <a:lnL>
                      <a:noFill/>
                    </a:lnL>
                    <a:lnR>
                      <a:noFill/>
                    </a:lnR>
                    <a:lnT>
                      <a:noFill/>
                    </a:lnT>
                    <a:lnB>
                      <a:noFill/>
                    </a:lnB>
                    <a:solidFill>
                      <a:schemeClr val="accent1">
                        <a:alpha val="42000"/>
                      </a:schemeClr>
                    </a:solidFill>
                  </a:tcPr>
                </a:tc>
                <a:tc>
                  <a:txBody>
                    <a:bodyPr/>
                    <a:lstStyle/>
                    <a:p>
                      <a:pPr algn="ctr" fontAlgn="ctr"/>
                      <a:r>
                        <a:rPr lang="en-GB" sz="1600" b="1" dirty="0">
                          <a:effectLst/>
                        </a:rPr>
                        <a:t>Closeness</a:t>
                      </a:r>
                    </a:p>
                  </a:txBody>
                  <a:tcPr anchor="ctr">
                    <a:lnL>
                      <a:noFill/>
                    </a:lnL>
                    <a:lnR>
                      <a:noFill/>
                    </a:lnR>
                    <a:lnT>
                      <a:noFill/>
                    </a:lnT>
                    <a:lnB>
                      <a:noFill/>
                    </a:lnB>
                    <a:solidFill>
                      <a:schemeClr val="accent1">
                        <a:alpha val="42000"/>
                      </a:schemeClr>
                    </a:solidFill>
                  </a:tcPr>
                </a:tc>
                <a:tc>
                  <a:txBody>
                    <a:bodyPr/>
                    <a:lstStyle/>
                    <a:p>
                      <a:pPr algn="ctr" fontAlgn="ctr"/>
                      <a:r>
                        <a:rPr lang="en-GB" sz="1600" b="1" dirty="0">
                          <a:effectLst/>
                        </a:rPr>
                        <a:t>Betweenness</a:t>
                      </a:r>
                    </a:p>
                  </a:txBody>
                  <a:tcPr anchor="ctr">
                    <a:lnL>
                      <a:noFill/>
                    </a:lnL>
                    <a:lnR>
                      <a:noFill/>
                    </a:lnR>
                    <a:lnT>
                      <a:noFill/>
                    </a:lnT>
                    <a:lnB>
                      <a:noFill/>
                    </a:lnB>
                    <a:solidFill>
                      <a:schemeClr val="accent1">
                        <a:alpha val="42000"/>
                      </a:schemeClr>
                    </a:solidFill>
                  </a:tcPr>
                </a:tc>
                <a:tc>
                  <a:txBody>
                    <a:bodyPr/>
                    <a:lstStyle/>
                    <a:p>
                      <a:pPr algn="ctr" fontAlgn="ctr"/>
                      <a:r>
                        <a:rPr lang="en-GB" sz="1600" b="1" dirty="0">
                          <a:effectLst/>
                        </a:rPr>
                        <a:t>Eigenvector</a:t>
                      </a:r>
                    </a:p>
                  </a:txBody>
                  <a:tcPr anchor="ctr">
                    <a:lnL>
                      <a:noFill/>
                    </a:lnL>
                    <a:lnR>
                      <a:noFill/>
                    </a:lnR>
                    <a:lnT>
                      <a:noFill/>
                    </a:lnT>
                    <a:lnB>
                      <a:noFill/>
                    </a:lnB>
                    <a:solidFill>
                      <a:schemeClr val="accent1">
                        <a:alpha val="42000"/>
                      </a:schemeClr>
                    </a:solidFill>
                  </a:tcPr>
                </a:tc>
                <a:tc>
                  <a:txBody>
                    <a:bodyPr/>
                    <a:lstStyle/>
                    <a:p>
                      <a:pPr algn="ctr" fontAlgn="ctr"/>
                      <a:r>
                        <a:rPr lang="en-GB" sz="1600" b="1" dirty="0" err="1">
                          <a:effectLst/>
                        </a:rPr>
                        <a:t>Z_i</a:t>
                      </a:r>
                      <a:endParaRPr lang="en-GB" sz="1600" b="1" dirty="0">
                        <a:effectLst/>
                      </a:endParaRPr>
                    </a:p>
                  </a:txBody>
                  <a:tcPr anchor="ctr">
                    <a:lnL>
                      <a:noFill/>
                    </a:lnL>
                    <a:lnR>
                      <a:noFill/>
                    </a:lnR>
                    <a:lnT>
                      <a:noFill/>
                    </a:lnT>
                    <a:lnB>
                      <a:noFill/>
                    </a:lnB>
                    <a:solidFill>
                      <a:schemeClr val="accent1">
                        <a:alpha val="42000"/>
                      </a:schemeClr>
                    </a:solidFill>
                  </a:tcPr>
                </a:tc>
                <a:tc>
                  <a:txBody>
                    <a:bodyPr/>
                    <a:lstStyle/>
                    <a:p>
                      <a:pPr algn="ctr" fontAlgn="ctr"/>
                      <a:r>
                        <a:rPr lang="en-GB" sz="1600" b="1" dirty="0">
                          <a:effectLst/>
                        </a:rPr>
                        <a:t>P</a:t>
                      </a:r>
                    </a:p>
                  </a:txBody>
                  <a:tcPr anchor="ctr">
                    <a:lnL>
                      <a:noFill/>
                    </a:lnL>
                    <a:lnR>
                      <a:noFill/>
                    </a:lnR>
                    <a:lnT>
                      <a:noFill/>
                    </a:lnT>
                    <a:lnB>
                      <a:noFill/>
                    </a:lnB>
                    <a:solidFill>
                      <a:schemeClr val="accent1">
                        <a:alpha val="42000"/>
                      </a:schemeClr>
                    </a:solidFill>
                  </a:tcPr>
                </a:tc>
                <a:extLst>
                  <a:ext uri="{0D108BD9-81ED-4DB2-BD59-A6C34878D82A}">
                    <a16:rowId xmlns:a16="http://schemas.microsoft.com/office/drawing/2014/main" val="2231174503"/>
                  </a:ext>
                </a:extLst>
              </a:tr>
              <a:tr h="348587">
                <a:tc>
                  <a:txBody>
                    <a:bodyPr/>
                    <a:lstStyle/>
                    <a:p>
                      <a:pPr algn="ctr" fontAlgn="ctr"/>
                      <a:r>
                        <a:rPr lang="en-GB" sz="1600" b="1">
                          <a:effectLst/>
                        </a:rPr>
                        <a:t>0</a:t>
                      </a:r>
                    </a:p>
                  </a:txBody>
                  <a:tcPr anchor="ctr">
                    <a:lnL>
                      <a:noFill/>
                    </a:lnL>
                    <a:lnR>
                      <a:noFill/>
                    </a:lnR>
                    <a:lnT>
                      <a:noFill/>
                    </a:lnT>
                    <a:lnB>
                      <a:noFill/>
                    </a:lnB>
                    <a:solidFill>
                      <a:srgbClr val="FFFFFF"/>
                    </a:solidFill>
                  </a:tcPr>
                </a:tc>
                <a:tc>
                  <a:txBody>
                    <a:bodyPr/>
                    <a:lstStyle/>
                    <a:p>
                      <a:pPr algn="ctr" fontAlgn="ctr"/>
                      <a:r>
                        <a:rPr lang="en-GB" sz="1600" dirty="0">
                          <a:effectLst/>
                        </a:rPr>
                        <a:t>0.013245</a:t>
                      </a:r>
                    </a:p>
                  </a:txBody>
                  <a:tcPr anchor="ctr">
                    <a:lnL>
                      <a:noFill/>
                    </a:lnL>
                    <a:lnR>
                      <a:noFill/>
                    </a:lnR>
                    <a:lnT>
                      <a:noFill/>
                    </a:lnT>
                    <a:lnB>
                      <a:noFill/>
                    </a:lnB>
                    <a:solidFill>
                      <a:srgbClr val="FFFFFF"/>
                    </a:solidFill>
                  </a:tcPr>
                </a:tc>
                <a:tc>
                  <a:txBody>
                    <a:bodyPr/>
                    <a:lstStyle/>
                    <a:p>
                      <a:pPr algn="ctr" fontAlgn="ctr"/>
                      <a:r>
                        <a:rPr lang="en-GB" sz="1600">
                          <a:effectLst/>
                        </a:rPr>
                        <a:t>0.000991</a:t>
                      </a:r>
                    </a:p>
                  </a:txBody>
                  <a:tcPr anchor="ctr">
                    <a:lnL>
                      <a:noFill/>
                    </a:lnL>
                    <a:lnR>
                      <a:noFill/>
                    </a:lnR>
                    <a:lnT>
                      <a:noFill/>
                    </a:lnT>
                    <a:lnB>
                      <a:noFill/>
                    </a:lnB>
                    <a:solidFill>
                      <a:srgbClr val="FFFFFF"/>
                    </a:solidFill>
                  </a:tcPr>
                </a:tc>
                <a:tc>
                  <a:txBody>
                    <a:bodyPr/>
                    <a:lstStyle/>
                    <a:p>
                      <a:pPr algn="ctr" fontAlgn="ctr"/>
                      <a:r>
                        <a:rPr lang="en-GB" sz="1600" dirty="0">
                          <a:effectLst/>
                        </a:rPr>
                        <a:t>0.026226</a:t>
                      </a:r>
                    </a:p>
                  </a:txBody>
                  <a:tcPr anchor="ctr">
                    <a:lnL>
                      <a:noFill/>
                    </a:lnL>
                    <a:lnR>
                      <a:noFill/>
                    </a:lnR>
                    <a:lnT>
                      <a:noFill/>
                    </a:lnT>
                    <a:lnB>
                      <a:noFill/>
                    </a:lnB>
                    <a:solidFill>
                      <a:srgbClr val="FFFFFF"/>
                    </a:solidFill>
                  </a:tcPr>
                </a:tc>
                <a:tc>
                  <a:txBody>
                    <a:bodyPr/>
                    <a:lstStyle/>
                    <a:p>
                      <a:pPr algn="ctr" fontAlgn="ctr"/>
                      <a:r>
                        <a:rPr lang="en-GB" sz="1600">
                          <a:effectLst/>
                        </a:rPr>
                        <a:t>0.000848</a:t>
                      </a:r>
                    </a:p>
                  </a:txBody>
                  <a:tcPr anchor="ctr">
                    <a:lnL>
                      <a:noFill/>
                    </a:lnL>
                    <a:lnR>
                      <a:noFill/>
                    </a:lnR>
                    <a:lnT>
                      <a:noFill/>
                    </a:lnT>
                    <a:lnB>
                      <a:noFill/>
                    </a:lnB>
                    <a:solidFill>
                      <a:srgbClr val="FFFFFF"/>
                    </a:solidFill>
                  </a:tcPr>
                </a:tc>
                <a:tc>
                  <a:txBody>
                    <a:bodyPr/>
                    <a:lstStyle/>
                    <a:p>
                      <a:pPr algn="ctr" fontAlgn="ctr"/>
                      <a:r>
                        <a:rPr lang="en-GB" sz="1600">
                          <a:effectLst/>
                        </a:rPr>
                        <a:t>0.134622</a:t>
                      </a:r>
                    </a:p>
                  </a:txBody>
                  <a:tcPr anchor="ctr">
                    <a:lnL>
                      <a:noFill/>
                    </a:lnL>
                    <a:lnR>
                      <a:noFill/>
                    </a:lnR>
                    <a:lnT>
                      <a:noFill/>
                    </a:lnT>
                    <a:lnB>
                      <a:noFill/>
                    </a:lnB>
                    <a:solidFill>
                      <a:srgbClr val="FFFFFF"/>
                    </a:solidFill>
                  </a:tcPr>
                </a:tc>
                <a:tc>
                  <a:txBody>
                    <a:bodyPr/>
                    <a:lstStyle/>
                    <a:p>
                      <a:pPr algn="ctr" fontAlgn="ctr"/>
                      <a:r>
                        <a:rPr lang="en-GB" sz="1600" dirty="0">
                          <a:effectLst/>
                        </a:rPr>
                        <a:t>0.0</a:t>
                      </a:r>
                    </a:p>
                  </a:txBody>
                  <a:tcPr anchor="ctr">
                    <a:lnL>
                      <a:noFill/>
                    </a:lnL>
                    <a:lnR>
                      <a:noFill/>
                    </a:lnR>
                    <a:lnT>
                      <a:noFill/>
                    </a:lnT>
                    <a:lnB>
                      <a:noFill/>
                    </a:lnB>
                    <a:solidFill>
                      <a:srgbClr val="FFFFFF"/>
                    </a:solidFill>
                  </a:tcPr>
                </a:tc>
                <a:extLst>
                  <a:ext uri="{0D108BD9-81ED-4DB2-BD59-A6C34878D82A}">
                    <a16:rowId xmlns:a16="http://schemas.microsoft.com/office/drawing/2014/main" val="4147860588"/>
                  </a:ext>
                </a:extLst>
              </a:tr>
              <a:tr h="348587">
                <a:tc>
                  <a:txBody>
                    <a:bodyPr/>
                    <a:lstStyle/>
                    <a:p>
                      <a:pPr algn="ctr" fontAlgn="ctr"/>
                      <a:r>
                        <a:rPr lang="en-GB" sz="1600" b="1" dirty="0">
                          <a:effectLst/>
                        </a:rPr>
                        <a:t>1</a:t>
                      </a:r>
                    </a:p>
                  </a:txBody>
                  <a:tcPr anchor="ctr">
                    <a:lnL>
                      <a:noFill/>
                    </a:lnL>
                    <a:lnR>
                      <a:noFill/>
                    </a:lnR>
                    <a:lnT>
                      <a:noFill/>
                    </a:lnT>
                    <a:lnB>
                      <a:noFill/>
                    </a:lnB>
                    <a:solidFill>
                      <a:srgbClr val="FFFFFF"/>
                    </a:solidFill>
                  </a:tcPr>
                </a:tc>
                <a:tc>
                  <a:txBody>
                    <a:bodyPr/>
                    <a:lstStyle/>
                    <a:p>
                      <a:pPr algn="ctr" fontAlgn="ctr"/>
                      <a:r>
                        <a:rPr lang="en-GB" sz="1600" dirty="0">
                          <a:effectLst/>
                        </a:rPr>
                        <a:t>0.013245</a:t>
                      </a:r>
                    </a:p>
                  </a:txBody>
                  <a:tcPr anchor="ctr">
                    <a:lnL>
                      <a:noFill/>
                    </a:lnL>
                    <a:lnR>
                      <a:noFill/>
                    </a:lnR>
                    <a:lnT>
                      <a:noFill/>
                    </a:lnT>
                    <a:lnB>
                      <a:noFill/>
                    </a:lnB>
                    <a:solidFill>
                      <a:srgbClr val="FFFFFF"/>
                    </a:solidFill>
                  </a:tcPr>
                </a:tc>
                <a:tc>
                  <a:txBody>
                    <a:bodyPr/>
                    <a:lstStyle/>
                    <a:p>
                      <a:pPr algn="ctr" fontAlgn="ctr"/>
                      <a:r>
                        <a:rPr lang="en-GB" sz="1600" dirty="0">
                          <a:effectLst/>
                        </a:rPr>
                        <a:t>0.000906</a:t>
                      </a:r>
                    </a:p>
                  </a:txBody>
                  <a:tcPr anchor="ctr">
                    <a:lnL>
                      <a:noFill/>
                    </a:lnL>
                    <a:lnR>
                      <a:noFill/>
                    </a:lnR>
                    <a:lnT>
                      <a:noFill/>
                    </a:lnT>
                    <a:lnB>
                      <a:noFill/>
                    </a:lnB>
                    <a:solidFill>
                      <a:srgbClr val="FFFFFF"/>
                    </a:solidFill>
                  </a:tcPr>
                </a:tc>
                <a:tc>
                  <a:txBody>
                    <a:bodyPr/>
                    <a:lstStyle/>
                    <a:p>
                      <a:pPr algn="ctr" fontAlgn="ctr"/>
                      <a:r>
                        <a:rPr lang="en-GB" sz="1600" dirty="0">
                          <a:effectLst/>
                        </a:rPr>
                        <a:t>0.019736</a:t>
                      </a:r>
                    </a:p>
                  </a:txBody>
                  <a:tcPr anchor="ctr">
                    <a:lnL>
                      <a:noFill/>
                    </a:lnL>
                    <a:lnR>
                      <a:noFill/>
                    </a:lnR>
                    <a:lnT>
                      <a:noFill/>
                    </a:lnT>
                    <a:lnB>
                      <a:noFill/>
                    </a:lnB>
                    <a:solidFill>
                      <a:srgbClr val="FFFFFF"/>
                    </a:solidFill>
                  </a:tcPr>
                </a:tc>
                <a:tc>
                  <a:txBody>
                    <a:bodyPr/>
                    <a:lstStyle/>
                    <a:p>
                      <a:pPr algn="ctr" fontAlgn="ctr"/>
                      <a:r>
                        <a:rPr lang="en-GB" sz="1600" dirty="0">
                          <a:effectLst/>
                        </a:rPr>
                        <a:t>0.000213</a:t>
                      </a:r>
                    </a:p>
                  </a:txBody>
                  <a:tcPr anchor="ctr">
                    <a:lnL>
                      <a:noFill/>
                    </a:lnL>
                    <a:lnR>
                      <a:noFill/>
                    </a:lnR>
                    <a:lnT>
                      <a:noFill/>
                    </a:lnT>
                    <a:lnB>
                      <a:noFill/>
                    </a:lnB>
                    <a:solidFill>
                      <a:srgbClr val="FFFFFF"/>
                    </a:solidFill>
                  </a:tcPr>
                </a:tc>
                <a:tc>
                  <a:txBody>
                    <a:bodyPr/>
                    <a:lstStyle/>
                    <a:p>
                      <a:pPr algn="ctr" fontAlgn="ctr"/>
                      <a:r>
                        <a:rPr lang="en-GB" sz="1600" dirty="0">
                          <a:effectLst/>
                        </a:rPr>
                        <a:t>0.134622</a:t>
                      </a:r>
                    </a:p>
                  </a:txBody>
                  <a:tcPr anchor="ctr">
                    <a:lnL>
                      <a:noFill/>
                    </a:lnL>
                    <a:lnR>
                      <a:noFill/>
                    </a:lnR>
                    <a:lnT>
                      <a:noFill/>
                    </a:lnT>
                    <a:lnB>
                      <a:noFill/>
                    </a:lnB>
                    <a:solidFill>
                      <a:srgbClr val="FFFFFF"/>
                    </a:solidFill>
                  </a:tcPr>
                </a:tc>
                <a:tc>
                  <a:txBody>
                    <a:bodyPr/>
                    <a:lstStyle/>
                    <a:p>
                      <a:pPr algn="ctr" fontAlgn="ctr"/>
                      <a:r>
                        <a:rPr lang="en-GB" sz="1600">
                          <a:effectLst/>
                        </a:rPr>
                        <a:t>0.0</a:t>
                      </a:r>
                    </a:p>
                  </a:txBody>
                  <a:tcPr anchor="ctr">
                    <a:lnL>
                      <a:noFill/>
                    </a:lnL>
                    <a:lnR>
                      <a:noFill/>
                    </a:lnR>
                    <a:lnT>
                      <a:noFill/>
                    </a:lnT>
                    <a:lnB>
                      <a:noFill/>
                    </a:lnB>
                    <a:solidFill>
                      <a:srgbClr val="FFFFFF"/>
                    </a:solidFill>
                  </a:tcPr>
                </a:tc>
                <a:extLst>
                  <a:ext uri="{0D108BD9-81ED-4DB2-BD59-A6C34878D82A}">
                    <a16:rowId xmlns:a16="http://schemas.microsoft.com/office/drawing/2014/main" val="3205549546"/>
                  </a:ext>
                </a:extLst>
              </a:tr>
              <a:tr h="348587">
                <a:tc>
                  <a:txBody>
                    <a:bodyPr/>
                    <a:lstStyle/>
                    <a:p>
                      <a:pPr algn="ctr" fontAlgn="ctr"/>
                      <a:r>
                        <a:rPr lang="en-GB" sz="1600" b="1">
                          <a:effectLst/>
                        </a:rPr>
                        <a:t>2</a:t>
                      </a:r>
                    </a:p>
                  </a:txBody>
                  <a:tcPr anchor="ctr">
                    <a:lnL>
                      <a:noFill/>
                    </a:lnL>
                    <a:lnR>
                      <a:noFill/>
                    </a:lnR>
                    <a:lnT>
                      <a:noFill/>
                    </a:lnT>
                    <a:lnB>
                      <a:noFill/>
                    </a:lnB>
                    <a:solidFill>
                      <a:srgbClr val="FFFFFF"/>
                    </a:solidFill>
                  </a:tcPr>
                </a:tc>
                <a:tc>
                  <a:txBody>
                    <a:bodyPr/>
                    <a:lstStyle/>
                    <a:p>
                      <a:pPr algn="ctr" fontAlgn="ctr"/>
                      <a:r>
                        <a:rPr lang="en-GB" sz="1600" dirty="0">
                          <a:effectLst/>
                        </a:rPr>
                        <a:t>0.013245</a:t>
                      </a:r>
                    </a:p>
                  </a:txBody>
                  <a:tcPr anchor="ctr">
                    <a:lnL>
                      <a:noFill/>
                    </a:lnL>
                    <a:lnR>
                      <a:noFill/>
                    </a:lnR>
                    <a:lnT>
                      <a:noFill/>
                    </a:lnT>
                    <a:lnB>
                      <a:noFill/>
                    </a:lnB>
                    <a:solidFill>
                      <a:srgbClr val="FFFFFF"/>
                    </a:solidFill>
                  </a:tcPr>
                </a:tc>
                <a:tc>
                  <a:txBody>
                    <a:bodyPr/>
                    <a:lstStyle/>
                    <a:p>
                      <a:pPr algn="ctr" fontAlgn="ctr"/>
                      <a:r>
                        <a:rPr lang="en-GB" sz="1600" dirty="0">
                          <a:effectLst/>
                        </a:rPr>
                        <a:t>0.000845</a:t>
                      </a:r>
                    </a:p>
                  </a:txBody>
                  <a:tcPr anchor="ctr">
                    <a:lnL>
                      <a:noFill/>
                    </a:lnL>
                    <a:lnR>
                      <a:noFill/>
                    </a:lnR>
                    <a:lnT>
                      <a:noFill/>
                    </a:lnT>
                    <a:lnB>
                      <a:noFill/>
                    </a:lnB>
                    <a:solidFill>
                      <a:srgbClr val="FFFFFF"/>
                    </a:solidFill>
                  </a:tcPr>
                </a:tc>
                <a:tc>
                  <a:txBody>
                    <a:bodyPr/>
                    <a:lstStyle/>
                    <a:p>
                      <a:pPr algn="ctr" fontAlgn="ctr"/>
                      <a:r>
                        <a:rPr lang="en-GB" sz="1600" dirty="0">
                          <a:effectLst/>
                        </a:rPr>
                        <a:t>0.013201</a:t>
                      </a:r>
                    </a:p>
                  </a:txBody>
                  <a:tcPr anchor="ctr">
                    <a:lnL>
                      <a:noFill/>
                    </a:lnL>
                    <a:lnR>
                      <a:noFill/>
                    </a:lnR>
                    <a:lnT>
                      <a:noFill/>
                    </a:lnT>
                    <a:lnB>
                      <a:noFill/>
                    </a:lnB>
                    <a:solidFill>
                      <a:srgbClr val="FFFFFF"/>
                    </a:solidFill>
                  </a:tcPr>
                </a:tc>
                <a:tc>
                  <a:txBody>
                    <a:bodyPr/>
                    <a:lstStyle/>
                    <a:p>
                      <a:pPr algn="ctr" fontAlgn="ctr"/>
                      <a:r>
                        <a:rPr lang="en-GB" sz="1600">
                          <a:effectLst/>
                        </a:rPr>
                        <a:t>0.000055</a:t>
                      </a:r>
                    </a:p>
                  </a:txBody>
                  <a:tcPr anchor="ctr">
                    <a:lnL>
                      <a:noFill/>
                    </a:lnL>
                    <a:lnR>
                      <a:noFill/>
                    </a:lnR>
                    <a:lnT>
                      <a:noFill/>
                    </a:lnT>
                    <a:lnB>
                      <a:noFill/>
                    </a:lnB>
                    <a:solidFill>
                      <a:srgbClr val="FFFFFF"/>
                    </a:solidFill>
                  </a:tcPr>
                </a:tc>
                <a:tc>
                  <a:txBody>
                    <a:bodyPr/>
                    <a:lstStyle/>
                    <a:p>
                      <a:pPr algn="ctr" fontAlgn="ctr"/>
                      <a:r>
                        <a:rPr lang="en-GB" sz="1600">
                          <a:effectLst/>
                        </a:rPr>
                        <a:t>0.134622</a:t>
                      </a:r>
                    </a:p>
                  </a:txBody>
                  <a:tcPr anchor="ctr">
                    <a:lnL>
                      <a:noFill/>
                    </a:lnL>
                    <a:lnR>
                      <a:noFill/>
                    </a:lnR>
                    <a:lnT>
                      <a:noFill/>
                    </a:lnT>
                    <a:lnB>
                      <a:noFill/>
                    </a:lnB>
                    <a:solidFill>
                      <a:srgbClr val="FFFFFF"/>
                    </a:solidFill>
                  </a:tcPr>
                </a:tc>
                <a:tc>
                  <a:txBody>
                    <a:bodyPr/>
                    <a:lstStyle/>
                    <a:p>
                      <a:pPr algn="ctr" fontAlgn="ctr"/>
                      <a:r>
                        <a:rPr lang="en-GB" sz="1600">
                          <a:effectLst/>
                        </a:rPr>
                        <a:t>0.0</a:t>
                      </a:r>
                    </a:p>
                  </a:txBody>
                  <a:tcPr anchor="ctr">
                    <a:lnL>
                      <a:noFill/>
                    </a:lnL>
                    <a:lnR>
                      <a:noFill/>
                    </a:lnR>
                    <a:lnT>
                      <a:noFill/>
                    </a:lnT>
                    <a:lnB>
                      <a:noFill/>
                    </a:lnB>
                    <a:solidFill>
                      <a:srgbClr val="FFFFFF"/>
                    </a:solidFill>
                  </a:tcPr>
                </a:tc>
                <a:extLst>
                  <a:ext uri="{0D108BD9-81ED-4DB2-BD59-A6C34878D82A}">
                    <a16:rowId xmlns:a16="http://schemas.microsoft.com/office/drawing/2014/main" val="4286752218"/>
                  </a:ext>
                </a:extLst>
              </a:tr>
              <a:tr h="348587">
                <a:tc>
                  <a:txBody>
                    <a:bodyPr/>
                    <a:lstStyle/>
                    <a:p>
                      <a:pPr algn="ctr" fontAlgn="ctr"/>
                      <a:r>
                        <a:rPr lang="en-GB" sz="1600" b="1">
                          <a:effectLst/>
                        </a:rPr>
                        <a:t>3</a:t>
                      </a:r>
                    </a:p>
                  </a:txBody>
                  <a:tcPr anchor="ctr">
                    <a:lnL>
                      <a:noFill/>
                    </a:lnL>
                    <a:lnR>
                      <a:noFill/>
                    </a:lnR>
                    <a:lnT>
                      <a:noFill/>
                    </a:lnT>
                    <a:lnB>
                      <a:noFill/>
                    </a:lnB>
                    <a:solidFill>
                      <a:srgbClr val="FFFFFF"/>
                    </a:solidFill>
                  </a:tcPr>
                </a:tc>
                <a:tc>
                  <a:txBody>
                    <a:bodyPr/>
                    <a:lstStyle/>
                    <a:p>
                      <a:pPr algn="ctr" fontAlgn="ctr"/>
                      <a:r>
                        <a:rPr lang="en-GB" sz="1600">
                          <a:effectLst/>
                        </a:rPr>
                        <a:t>0.013245</a:t>
                      </a:r>
                    </a:p>
                  </a:txBody>
                  <a:tcPr anchor="ctr">
                    <a:lnL>
                      <a:noFill/>
                    </a:lnL>
                    <a:lnR>
                      <a:noFill/>
                    </a:lnR>
                    <a:lnT>
                      <a:noFill/>
                    </a:lnT>
                    <a:lnB>
                      <a:noFill/>
                    </a:lnB>
                    <a:solidFill>
                      <a:srgbClr val="FFFFFF"/>
                    </a:solidFill>
                  </a:tcPr>
                </a:tc>
                <a:tc>
                  <a:txBody>
                    <a:bodyPr/>
                    <a:lstStyle/>
                    <a:p>
                      <a:pPr algn="ctr" fontAlgn="ctr"/>
                      <a:r>
                        <a:rPr lang="en-GB" sz="1600">
                          <a:effectLst/>
                        </a:rPr>
                        <a:t>0.000782</a:t>
                      </a:r>
                    </a:p>
                  </a:txBody>
                  <a:tcPr anchor="ctr">
                    <a:lnL>
                      <a:noFill/>
                    </a:lnL>
                    <a:lnR>
                      <a:noFill/>
                    </a:lnR>
                    <a:lnT>
                      <a:noFill/>
                    </a:lnT>
                    <a:lnB>
                      <a:noFill/>
                    </a:lnB>
                    <a:solidFill>
                      <a:srgbClr val="FFFFFF"/>
                    </a:solidFill>
                  </a:tcPr>
                </a:tc>
                <a:tc>
                  <a:txBody>
                    <a:bodyPr/>
                    <a:lstStyle/>
                    <a:p>
                      <a:pPr algn="ctr" fontAlgn="ctr"/>
                      <a:r>
                        <a:rPr lang="en-GB" sz="1600" dirty="0">
                          <a:effectLst/>
                        </a:rPr>
                        <a:t>0.006623</a:t>
                      </a:r>
                    </a:p>
                  </a:txBody>
                  <a:tcPr anchor="ctr">
                    <a:lnL>
                      <a:noFill/>
                    </a:lnL>
                    <a:lnR>
                      <a:noFill/>
                    </a:lnR>
                    <a:lnT>
                      <a:noFill/>
                    </a:lnT>
                    <a:lnB>
                      <a:noFill/>
                    </a:lnB>
                    <a:solidFill>
                      <a:srgbClr val="FFFFFF"/>
                    </a:solidFill>
                  </a:tcPr>
                </a:tc>
                <a:tc>
                  <a:txBody>
                    <a:bodyPr/>
                    <a:lstStyle/>
                    <a:p>
                      <a:pPr algn="ctr" fontAlgn="ctr"/>
                      <a:r>
                        <a:rPr lang="en-GB" sz="1600" dirty="0">
                          <a:effectLst/>
                        </a:rPr>
                        <a:t>0.000013</a:t>
                      </a:r>
                    </a:p>
                  </a:txBody>
                  <a:tcPr anchor="ctr">
                    <a:lnL>
                      <a:noFill/>
                    </a:lnL>
                    <a:lnR>
                      <a:noFill/>
                    </a:lnR>
                    <a:lnT>
                      <a:noFill/>
                    </a:lnT>
                    <a:lnB>
                      <a:noFill/>
                    </a:lnB>
                    <a:solidFill>
                      <a:srgbClr val="FFFFFF"/>
                    </a:solidFill>
                  </a:tcPr>
                </a:tc>
                <a:tc>
                  <a:txBody>
                    <a:bodyPr/>
                    <a:lstStyle/>
                    <a:p>
                      <a:pPr algn="ctr" fontAlgn="ctr"/>
                      <a:r>
                        <a:rPr lang="en-GB" sz="1600" dirty="0">
                          <a:effectLst/>
                        </a:rPr>
                        <a:t>0.134622</a:t>
                      </a:r>
                    </a:p>
                  </a:txBody>
                  <a:tcPr anchor="ctr">
                    <a:lnL>
                      <a:noFill/>
                    </a:lnL>
                    <a:lnR>
                      <a:noFill/>
                    </a:lnR>
                    <a:lnT>
                      <a:noFill/>
                    </a:lnT>
                    <a:lnB>
                      <a:noFill/>
                    </a:lnB>
                    <a:solidFill>
                      <a:srgbClr val="FFFFFF"/>
                    </a:solidFill>
                  </a:tcPr>
                </a:tc>
                <a:tc>
                  <a:txBody>
                    <a:bodyPr/>
                    <a:lstStyle/>
                    <a:p>
                      <a:pPr algn="ctr" fontAlgn="ctr"/>
                      <a:r>
                        <a:rPr lang="en-GB" sz="1600" dirty="0">
                          <a:effectLst/>
                        </a:rPr>
                        <a:t>0.0</a:t>
                      </a:r>
                    </a:p>
                  </a:txBody>
                  <a:tcPr anchor="ctr">
                    <a:lnL>
                      <a:noFill/>
                    </a:lnL>
                    <a:lnR>
                      <a:noFill/>
                    </a:lnR>
                    <a:lnT>
                      <a:noFill/>
                    </a:lnT>
                    <a:lnB>
                      <a:noFill/>
                    </a:lnB>
                    <a:solidFill>
                      <a:srgbClr val="FFFFFF"/>
                    </a:solidFill>
                  </a:tcPr>
                </a:tc>
                <a:extLst>
                  <a:ext uri="{0D108BD9-81ED-4DB2-BD59-A6C34878D82A}">
                    <a16:rowId xmlns:a16="http://schemas.microsoft.com/office/drawing/2014/main" val="1503733212"/>
                  </a:ext>
                </a:extLst>
              </a:tr>
              <a:tr h="574199">
                <a:tc>
                  <a:txBody>
                    <a:bodyPr/>
                    <a:lstStyle/>
                    <a:p>
                      <a:pPr algn="ctr" fontAlgn="ctr"/>
                      <a:r>
                        <a:rPr lang="en-GB" sz="1600" b="1" dirty="0">
                          <a:effectLst/>
                        </a:rPr>
                        <a:t>4</a:t>
                      </a:r>
                    </a:p>
                  </a:txBody>
                  <a:tcPr anchor="ctr">
                    <a:lnL>
                      <a:noFill/>
                    </a:lnL>
                    <a:lnR>
                      <a:noFill/>
                    </a:lnR>
                    <a:lnT>
                      <a:noFill/>
                    </a:lnT>
                    <a:lnB>
                      <a:noFill/>
                    </a:lnB>
                    <a:solidFill>
                      <a:srgbClr val="FFFFFF"/>
                    </a:solidFill>
                  </a:tcPr>
                </a:tc>
                <a:tc>
                  <a:txBody>
                    <a:bodyPr/>
                    <a:lstStyle/>
                    <a:p>
                      <a:pPr algn="ctr" fontAlgn="ctr"/>
                      <a:r>
                        <a:rPr lang="en-GB" sz="1600" dirty="0">
                          <a:effectLst/>
                        </a:rPr>
                        <a:t>0.006623</a:t>
                      </a:r>
                    </a:p>
                  </a:txBody>
                  <a:tcPr anchor="ctr">
                    <a:lnL>
                      <a:noFill/>
                    </a:lnL>
                    <a:lnR>
                      <a:noFill/>
                    </a:lnR>
                    <a:lnT>
                      <a:noFill/>
                    </a:lnT>
                    <a:lnB>
                      <a:noFill/>
                    </a:lnB>
                    <a:solidFill>
                      <a:srgbClr val="FFFFFF"/>
                    </a:solidFill>
                  </a:tcPr>
                </a:tc>
                <a:tc>
                  <a:txBody>
                    <a:bodyPr/>
                    <a:lstStyle/>
                    <a:p>
                      <a:pPr algn="ctr" fontAlgn="ctr"/>
                      <a:r>
                        <a:rPr lang="en-GB" sz="1600">
                          <a:effectLst/>
                        </a:rPr>
                        <a:t>0.000734</a:t>
                      </a:r>
                    </a:p>
                  </a:txBody>
                  <a:tcPr anchor="ctr">
                    <a:lnL>
                      <a:noFill/>
                    </a:lnL>
                    <a:lnR>
                      <a:noFill/>
                    </a:lnR>
                    <a:lnT>
                      <a:noFill/>
                    </a:lnT>
                    <a:lnB>
                      <a:noFill/>
                    </a:lnB>
                    <a:solidFill>
                      <a:srgbClr val="FFFFFF"/>
                    </a:solidFill>
                  </a:tcPr>
                </a:tc>
                <a:tc>
                  <a:txBody>
                    <a:bodyPr/>
                    <a:lstStyle/>
                    <a:p>
                      <a:pPr algn="ctr" fontAlgn="ctr"/>
                      <a:r>
                        <a:rPr lang="en-GB" sz="1600">
                          <a:effectLst/>
                        </a:rPr>
                        <a:t>0.000000</a:t>
                      </a:r>
                    </a:p>
                  </a:txBody>
                  <a:tcPr anchor="ctr">
                    <a:lnL>
                      <a:noFill/>
                    </a:lnL>
                    <a:lnR>
                      <a:noFill/>
                    </a:lnR>
                    <a:lnT>
                      <a:noFill/>
                    </a:lnT>
                    <a:lnB>
                      <a:noFill/>
                    </a:lnB>
                    <a:solidFill>
                      <a:srgbClr val="FFFFFF"/>
                    </a:solidFill>
                  </a:tcPr>
                </a:tc>
                <a:tc>
                  <a:txBody>
                    <a:bodyPr/>
                    <a:lstStyle/>
                    <a:p>
                      <a:pPr algn="ctr" fontAlgn="ctr"/>
                      <a:r>
                        <a:rPr lang="en-GB" sz="1600">
                          <a:effectLst/>
                        </a:rPr>
                        <a:t>0.000002</a:t>
                      </a:r>
                    </a:p>
                  </a:txBody>
                  <a:tcPr anchor="ctr">
                    <a:lnL>
                      <a:noFill/>
                    </a:lnL>
                    <a:lnR>
                      <a:noFill/>
                    </a:lnR>
                    <a:lnT>
                      <a:noFill/>
                    </a:lnT>
                    <a:lnB>
                      <a:noFill/>
                    </a:lnB>
                    <a:solidFill>
                      <a:srgbClr val="FFFFFF"/>
                    </a:solidFill>
                  </a:tcPr>
                </a:tc>
                <a:tc>
                  <a:txBody>
                    <a:bodyPr/>
                    <a:lstStyle/>
                    <a:p>
                      <a:pPr algn="ctr" fontAlgn="ctr"/>
                      <a:r>
                        <a:rPr lang="en-GB" sz="1600" dirty="0">
                          <a:effectLst/>
                        </a:rPr>
                        <a:t>-0.875040</a:t>
                      </a:r>
                    </a:p>
                  </a:txBody>
                  <a:tcPr anchor="ctr">
                    <a:lnL>
                      <a:noFill/>
                    </a:lnL>
                    <a:lnR>
                      <a:noFill/>
                    </a:lnR>
                    <a:lnT>
                      <a:noFill/>
                    </a:lnT>
                    <a:lnB>
                      <a:noFill/>
                    </a:lnB>
                    <a:solidFill>
                      <a:srgbClr val="FFFFFF"/>
                    </a:solidFill>
                  </a:tcPr>
                </a:tc>
                <a:tc>
                  <a:txBody>
                    <a:bodyPr/>
                    <a:lstStyle/>
                    <a:p>
                      <a:pPr algn="ctr" fontAlgn="ctr"/>
                      <a:r>
                        <a:rPr lang="en-GB" sz="1600" dirty="0">
                          <a:effectLst/>
                        </a:rPr>
                        <a:t>0.0</a:t>
                      </a:r>
                    </a:p>
                  </a:txBody>
                  <a:tcPr anchor="ctr">
                    <a:lnL>
                      <a:noFill/>
                    </a:lnL>
                    <a:lnR>
                      <a:noFill/>
                    </a:lnR>
                    <a:lnT>
                      <a:noFill/>
                    </a:lnT>
                    <a:lnB>
                      <a:noFill/>
                    </a:lnB>
                    <a:solidFill>
                      <a:srgbClr val="FFFFFF"/>
                    </a:solidFill>
                  </a:tcPr>
                </a:tc>
                <a:extLst>
                  <a:ext uri="{0D108BD9-81ED-4DB2-BD59-A6C34878D82A}">
                    <a16:rowId xmlns:a16="http://schemas.microsoft.com/office/drawing/2014/main" val="3989338377"/>
                  </a:ext>
                </a:extLst>
              </a:tr>
            </a:tbl>
          </a:graphicData>
        </a:graphic>
      </p:graphicFrame>
      <p:sp>
        <p:nvSpPr>
          <p:cNvPr id="2" name="Title 1">
            <a:extLst>
              <a:ext uri="{FF2B5EF4-FFF2-40B4-BE49-F238E27FC236}">
                <a16:creationId xmlns:a16="http://schemas.microsoft.com/office/drawing/2014/main" id="{D6E0075D-BA06-45A2-750D-EB7E6EF088F8}"/>
              </a:ext>
            </a:extLst>
          </p:cNvPr>
          <p:cNvSpPr>
            <a:spLocks noGrp="1"/>
          </p:cNvSpPr>
          <p:nvPr>
            <p:ph type="title"/>
          </p:nvPr>
        </p:nvSpPr>
        <p:spPr>
          <a:xfrm>
            <a:off x="698500" y="547091"/>
            <a:ext cx="10775071" cy="684810"/>
          </a:xfrm>
        </p:spPr>
        <p:txBody>
          <a:bodyPr/>
          <a:lstStyle/>
          <a:p>
            <a:r>
              <a:rPr lang="en-GB" dirty="0"/>
              <a:t>Vertex-based indicator histograms (with KDE curve)</a:t>
            </a:r>
          </a:p>
        </p:txBody>
      </p:sp>
      <p:grpSp>
        <p:nvGrpSpPr>
          <p:cNvPr id="16" name="Group 15">
            <a:extLst>
              <a:ext uri="{FF2B5EF4-FFF2-40B4-BE49-F238E27FC236}">
                <a16:creationId xmlns:a16="http://schemas.microsoft.com/office/drawing/2014/main" id="{45B25729-415D-52F0-2A6A-F3C1DF2E48C0}"/>
              </a:ext>
            </a:extLst>
          </p:cNvPr>
          <p:cNvGrpSpPr/>
          <p:nvPr/>
        </p:nvGrpSpPr>
        <p:grpSpPr>
          <a:xfrm>
            <a:off x="831179" y="1631172"/>
            <a:ext cx="4003467" cy="4402739"/>
            <a:chOff x="831179" y="1631172"/>
            <a:chExt cx="4003467" cy="4402739"/>
          </a:xfrm>
        </p:grpSpPr>
        <p:pic>
          <p:nvPicPr>
            <p:cNvPr id="9" name="Picture 8">
              <a:extLst>
                <a:ext uri="{FF2B5EF4-FFF2-40B4-BE49-F238E27FC236}">
                  <a16:creationId xmlns:a16="http://schemas.microsoft.com/office/drawing/2014/main" id="{90A39D7D-FFB0-7EBD-41CD-78E70496DAC5}"/>
                </a:ext>
              </a:extLst>
            </p:cNvPr>
            <p:cNvPicPr>
              <a:picLocks noChangeAspect="1"/>
            </p:cNvPicPr>
            <p:nvPr/>
          </p:nvPicPr>
          <p:blipFill>
            <a:blip r:embed="rId2"/>
            <a:stretch>
              <a:fillRect/>
            </a:stretch>
          </p:blipFill>
          <p:spPr>
            <a:xfrm>
              <a:off x="831179" y="1631172"/>
              <a:ext cx="4003467" cy="4003467"/>
            </a:xfrm>
            <a:prstGeom prst="rect">
              <a:avLst/>
            </a:prstGeom>
          </p:spPr>
        </p:pic>
        <p:sp>
          <p:nvSpPr>
            <p:cNvPr id="15" name="TextBox 14">
              <a:extLst>
                <a:ext uri="{FF2B5EF4-FFF2-40B4-BE49-F238E27FC236}">
                  <a16:creationId xmlns:a16="http://schemas.microsoft.com/office/drawing/2014/main" id="{97539D1B-BEA9-7BDD-C942-480459752D05}"/>
                </a:ext>
              </a:extLst>
            </p:cNvPr>
            <p:cNvSpPr txBox="1"/>
            <p:nvPr/>
          </p:nvSpPr>
          <p:spPr>
            <a:xfrm>
              <a:off x="1937967" y="5664581"/>
              <a:ext cx="17898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Degree  </a:t>
              </a:r>
            </a:p>
          </p:txBody>
        </p:sp>
      </p:grpSp>
      <p:grpSp>
        <p:nvGrpSpPr>
          <p:cNvPr id="19" name="Group 18">
            <a:extLst>
              <a:ext uri="{FF2B5EF4-FFF2-40B4-BE49-F238E27FC236}">
                <a16:creationId xmlns:a16="http://schemas.microsoft.com/office/drawing/2014/main" id="{2AF46EC4-C2A5-CC46-5F85-1B76A430A1A5}"/>
              </a:ext>
            </a:extLst>
          </p:cNvPr>
          <p:cNvGrpSpPr/>
          <p:nvPr/>
        </p:nvGrpSpPr>
        <p:grpSpPr>
          <a:xfrm>
            <a:off x="3912224" y="1631172"/>
            <a:ext cx="4003468" cy="4679738"/>
            <a:chOff x="3912224" y="1631172"/>
            <a:chExt cx="4003468" cy="4679738"/>
          </a:xfrm>
        </p:grpSpPr>
        <p:pic>
          <p:nvPicPr>
            <p:cNvPr id="7" name="Picture 6">
              <a:extLst>
                <a:ext uri="{FF2B5EF4-FFF2-40B4-BE49-F238E27FC236}">
                  <a16:creationId xmlns:a16="http://schemas.microsoft.com/office/drawing/2014/main" id="{85D38AC1-1AB0-1AAC-2B53-F71134A1204E}"/>
                </a:ext>
              </a:extLst>
            </p:cNvPr>
            <p:cNvPicPr>
              <a:picLocks noChangeAspect="1"/>
            </p:cNvPicPr>
            <p:nvPr/>
          </p:nvPicPr>
          <p:blipFill>
            <a:blip r:embed="rId3"/>
            <a:stretch>
              <a:fillRect/>
            </a:stretch>
          </p:blipFill>
          <p:spPr>
            <a:xfrm>
              <a:off x="3912224" y="1631172"/>
              <a:ext cx="4003468" cy="4003468"/>
            </a:xfrm>
            <a:prstGeom prst="rect">
              <a:avLst/>
            </a:prstGeom>
          </p:spPr>
        </p:pic>
        <p:sp>
          <p:nvSpPr>
            <p:cNvPr id="18" name="TextBox 17">
              <a:extLst>
                <a:ext uri="{FF2B5EF4-FFF2-40B4-BE49-F238E27FC236}">
                  <a16:creationId xmlns:a16="http://schemas.microsoft.com/office/drawing/2014/main" id="{A586E728-B3D0-3E64-2932-BFD6AC30F65D}"/>
                </a:ext>
              </a:extLst>
            </p:cNvPr>
            <p:cNvSpPr txBox="1"/>
            <p:nvPr/>
          </p:nvSpPr>
          <p:spPr>
            <a:xfrm>
              <a:off x="5019013" y="5664581"/>
              <a:ext cx="178988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Closeness centrality  </a:t>
              </a:r>
            </a:p>
          </p:txBody>
        </p:sp>
      </p:grpSp>
      <p:grpSp>
        <p:nvGrpSpPr>
          <p:cNvPr id="20" name="Group 19">
            <a:extLst>
              <a:ext uri="{FF2B5EF4-FFF2-40B4-BE49-F238E27FC236}">
                <a16:creationId xmlns:a16="http://schemas.microsoft.com/office/drawing/2014/main" id="{20EFC538-A2A6-1BFB-16F7-040675162376}"/>
              </a:ext>
            </a:extLst>
          </p:cNvPr>
          <p:cNvGrpSpPr/>
          <p:nvPr/>
        </p:nvGrpSpPr>
        <p:grpSpPr>
          <a:xfrm>
            <a:off x="7093328" y="1631171"/>
            <a:ext cx="4015636" cy="4678821"/>
            <a:chOff x="7093328" y="1631171"/>
            <a:chExt cx="4015636" cy="4678821"/>
          </a:xfrm>
        </p:grpSpPr>
        <p:pic>
          <p:nvPicPr>
            <p:cNvPr id="13" name="Picture 12">
              <a:extLst>
                <a:ext uri="{FF2B5EF4-FFF2-40B4-BE49-F238E27FC236}">
                  <a16:creationId xmlns:a16="http://schemas.microsoft.com/office/drawing/2014/main" id="{4263EFD1-4461-E3D7-EABA-0724FFE5A111}"/>
                </a:ext>
              </a:extLst>
            </p:cNvPr>
            <p:cNvPicPr>
              <a:picLocks noChangeAspect="1"/>
            </p:cNvPicPr>
            <p:nvPr/>
          </p:nvPicPr>
          <p:blipFill>
            <a:blip r:embed="rId4"/>
            <a:stretch>
              <a:fillRect/>
            </a:stretch>
          </p:blipFill>
          <p:spPr>
            <a:xfrm>
              <a:off x="7093328" y="1631171"/>
              <a:ext cx="4015636" cy="4003468"/>
            </a:xfrm>
            <a:prstGeom prst="rect">
              <a:avLst/>
            </a:prstGeom>
          </p:spPr>
        </p:pic>
        <p:sp>
          <p:nvSpPr>
            <p:cNvPr id="17" name="TextBox 16">
              <a:extLst>
                <a:ext uri="{FF2B5EF4-FFF2-40B4-BE49-F238E27FC236}">
                  <a16:creationId xmlns:a16="http://schemas.microsoft.com/office/drawing/2014/main" id="{2E8BEACF-DF1B-059E-75FA-EFA93973DC03}"/>
                </a:ext>
              </a:extLst>
            </p:cNvPr>
            <p:cNvSpPr txBox="1"/>
            <p:nvPr/>
          </p:nvSpPr>
          <p:spPr>
            <a:xfrm>
              <a:off x="8206201" y="5663663"/>
              <a:ext cx="178988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Eigenvector centrality  </a:t>
              </a:r>
            </a:p>
          </p:txBody>
        </p:sp>
      </p:grpSp>
    </p:spTree>
    <p:extLst>
      <p:ext uri="{BB962C8B-B14F-4D97-AF65-F5344CB8AC3E}">
        <p14:creationId xmlns:p14="http://schemas.microsoft.com/office/powerpoint/2010/main" val="1191421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EB36-CA41-50B8-EBFA-28852A97591F}"/>
              </a:ext>
            </a:extLst>
          </p:cNvPr>
          <p:cNvSpPr>
            <a:spLocks noGrp="1"/>
          </p:cNvSpPr>
          <p:nvPr>
            <p:ph type="title"/>
          </p:nvPr>
        </p:nvSpPr>
        <p:spPr>
          <a:xfrm>
            <a:off x="698500" y="505839"/>
            <a:ext cx="10775071" cy="726062"/>
          </a:xfrm>
        </p:spPr>
        <p:txBody>
          <a:bodyPr/>
          <a:lstStyle/>
          <a:p>
            <a:r>
              <a:rPr lang="en-GB" dirty="0"/>
              <a:t>Optimal modularity-based vertex role identification</a:t>
            </a:r>
          </a:p>
        </p:txBody>
      </p:sp>
      <p:grpSp>
        <p:nvGrpSpPr>
          <p:cNvPr id="6" name="Group 5">
            <a:extLst>
              <a:ext uri="{FF2B5EF4-FFF2-40B4-BE49-F238E27FC236}">
                <a16:creationId xmlns:a16="http://schemas.microsoft.com/office/drawing/2014/main" id="{EFF35E71-7C61-9964-8751-A688D9D04DCA}"/>
              </a:ext>
            </a:extLst>
          </p:cNvPr>
          <p:cNvGrpSpPr/>
          <p:nvPr/>
        </p:nvGrpSpPr>
        <p:grpSpPr>
          <a:xfrm>
            <a:off x="3142727" y="1445985"/>
            <a:ext cx="5906545" cy="4811009"/>
            <a:chOff x="3142727" y="1591900"/>
            <a:chExt cx="5906545" cy="4811009"/>
          </a:xfrm>
        </p:grpSpPr>
        <p:pic>
          <p:nvPicPr>
            <p:cNvPr id="4" name="Picture 3">
              <a:extLst>
                <a:ext uri="{FF2B5EF4-FFF2-40B4-BE49-F238E27FC236}">
                  <a16:creationId xmlns:a16="http://schemas.microsoft.com/office/drawing/2014/main" id="{DD38F4A7-E46C-BB74-5B58-39BBE0D41202}"/>
                </a:ext>
              </a:extLst>
            </p:cNvPr>
            <p:cNvPicPr>
              <a:picLocks noChangeAspect="1"/>
            </p:cNvPicPr>
            <p:nvPr/>
          </p:nvPicPr>
          <p:blipFill>
            <a:blip r:embed="rId2"/>
            <a:stretch>
              <a:fillRect/>
            </a:stretch>
          </p:blipFill>
          <p:spPr>
            <a:xfrm>
              <a:off x="3142727" y="1591900"/>
              <a:ext cx="5906545" cy="4412260"/>
            </a:xfrm>
            <a:prstGeom prst="rect">
              <a:avLst/>
            </a:prstGeom>
          </p:spPr>
        </p:pic>
        <p:sp>
          <p:nvSpPr>
            <p:cNvPr id="5" name="TextBox 4">
              <a:extLst>
                <a:ext uri="{FF2B5EF4-FFF2-40B4-BE49-F238E27FC236}">
                  <a16:creationId xmlns:a16="http://schemas.microsoft.com/office/drawing/2014/main" id="{C7E9CA93-0931-E6DC-1DA1-4D14300D2C33}"/>
                </a:ext>
              </a:extLst>
            </p:cNvPr>
            <p:cNvSpPr txBox="1"/>
            <p:nvPr/>
          </p:nvSpPr>
          <p:spPr>
            <a:xfrm>
              <a:off x="3491992" y="6033579"/>
              <a:ext cx="51880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Tx/>
                  <a:latin typeface="Arial"/>
                  <a:ea typeface="Arial"/>
                  <a:cs typeface="Arial"/>
                  <a:sym typeface="Arial"/>
                </a:rPr>
                <a:t>Vertex role identification results of Paris (Metro)</a:t>
              </a:r>
            </a:p>
          </p:txBody>
        </p:sp>
      </p:grpSp>
    </p:spTree>
    <p:extLst>
      <p:ext uri="{BB962C8B-B14F-4D97-AF65-F5344CB8AC3E}">
        <p14:creationId xmlns:p14="http://schemas.microsoft.com/office/powerpoint/2010/main" val="33303092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C2D1-6816-6B18-7749-21079ABC5D63}"/>
              </a:ext>
            </a:extLst>
          </p:cNvPr>
          <p:cNvSpPr>
            <a:spLocks noGrp="1"/>
          </p:cNvSpPr>
          <p:nvPr>
            <p:ph type="title"/>
          </p:nvPr>
        </p:nvSpPr>
        <p:spPr>
          <a:xfrm>
            <a:off x="698500" y="398835"/>
            <a:ext cx="10775071" cy="833066"/>
          </a:xfrm>
        </p:spPr>
        <p:txBody>
          <a:bodyPr>
            <a:normAutofit fontScale="90000"/>
          </a:bodyPr>
          <a:lstStyle/>
          <a:p>
            <a:r>
              <a:rPr lang="en-GB" dirty="0"/>
              <a:t>City high-capacity unimodal PTN hierarchy data overview</a:t>
            </a:r>
            <a:br>
              <a:rPr lang="en-GB" dirty="0"/>
            </a:br>
            <a:r>
              <a:rPr lang="en-GB" dirty="0"/>
              <a:t>(Network-based)</a:t>
            </a:r>
          </a:p>
        </p:txBody>
      </p:sp>
      <p:graphicFrame>
        <p:nvGraphicFramePr>
          <p:cNvPr id="5" name="Table 4">
            <a:extLst>
              <a:ext uri="{FF2B5EF4-FFF2-40B4-BE49-F238E27FC236}">
                <a16:creationId xmlns:a16="http://schemas.microsoft.com/office/drawing/2014/main" id="{75BBEF4C-D9B5-A77A-E1A7-2A133768C9AF}"/>
              </a:ext>
            </a:extLst>
          </p:cNvPr>
          <p:cNvGraphicFramePr>
            <a:graphicFrameLocks noGrp="1"/>
          </p:cNvGraphicFramePr>
          <p:nvPr>
            <p:extLst>
              <p:ext uri="{D42A27DB-BD31-4B8C-83A1-F6EECF244321}">
                <p14:modId xmlns:p14="http://schemas.microsoft.com/office/powerpoint/2010/main" val="2119377024"/>
              </p:ext>
            </p:extLst>
          </p:nvPr>
        </p:nvGraphicFramePr>
        <p:xfrm>
          <a:off x="615950" y="1449421"/>
          <a:ext cx="10960100" cy="4289900"/>
        </p:xfrm>
        <a:graphic>
          <a:graphicData uri="http://schemas.openxmlformats.org/drawingml/2006/table">
            <a:tbl>
              <a:tblPr>
                <a:tableStyleId>{2D5ABB26-0587-4C30-8999-92F81FD0307C}</a:tableStyleId>
              </a:tblPr>
              <a:tblGrid>
                <a:gridCol w="1232305">
                  <a:extLst>
                    <a:ext uri="{9D8B030D-6E8A-4147-A177-3AD203B41FA5}">
                      <a16:colId xmlns:a16="http://schemas.microsoft.com/office/drawing/2014/main" val="4254146366"/>
                    </a:ext>
                  </a:extLst>
                </a:gridCol>
                <a:gridCol w="1536295">
                  <a:extLst>
                    <a:ext uri="{9D8B030D-6E8A-4147-A177-3AD203B41FA5}">
                      <a16:colId xmlns:a16="http://schemas.microsoft.com/office/drawing/2014/main" val="4067334630"/>
                    </a:ext>
                  </a:extLst>
                </a:gridCol>
                <a:gridCol w="850900">
                  <a:extLst>
                    <a:ext uri="{9D8B030D-6E8A-4147-A177-3AD203B41FA5}">
                      <a16:colId xmlns:a16="http://schemas.microsoft.com/office/drawing/2014/main" val="1910896002"/>
                    </a:ext>
                  </a:extLst>
                </a:gridCol>
                <a:gridCol w="1346200">
                  <a:extLst>
                    <a:ext uri="{9D8B030D-6E8A-4147-A177-3AD203B41FA5}">
                      <a16:colId xmlns:a16="http://schemas.microsoft.com/office/drawing/2014/main" val="1707800503"/>
                    </a:ext>
                  </a:extLst>
                </a:gridCol>
                <a:gridCol w="1168400">
                  <a:extLst>
                    <a:ext uri="{9D8B030D-6E8A-4147-A177-3AD203B41FA5}">
                      <a16:colId xmlns:a16="http://schemas.microsoft.com/office/drawing/2014/main" val="2384537023"/>
                    </a:ext>
                  </a:extLst>
                </a:gridCol>
                <a:gridCol w="1231900">
                  <a:extLst>
                    <a:ext uri="{9D8B030D-6E8A-4147-A177-3AD203B41FA5}">
                      <a16:colId xmlns:a16="http://schemas.microsoft.com/office/drawing/2014/main" val="1253047898"/>
                    </a:ext>
                  </a:extLst>
                </a:gridCol>
                <a:gridCol w="1155700">
                  <a:extLst>
                    <a:ext uri="{9D8B030D-6E8A-4147-A177-3AD203B41FA5}">
                      <a16:colId xmlns:a16="http://schemas.microsoft.com/office/drawing/2014/main" val="897303882"/>
                    </a:ext>
                  </a:extLst>
                </a:gridCol>
                <a:gridCol w="1231900">
                  <a:extLst>
                    <a:ext uri="{9D8B030D-6E8A-4147-A177-3AD203B41FA5}">
                      <a16:colId xmlns:a16="http://schemas.microsoft.com/office/drawing/2014/main" val="2843636974"/>
                    </a:ext>
                  </a:extLst>
                </a:gridCol>
                <a:gridCol w="1206500">
                  <a:extLst>
                    <a:ext uri="{9D8B030D-6E8A-4147-A177-3AD203B41FA5}">
                      <a16:colId xmlns:a16="http://schemas.microsoft.com/office/drawing/2014/main" val="931570196"/>
                    </a:ext>
                  </a:extLst>
                </a:gridCol>
              </a:tblGrid>
              <a:tr h="1120030">
                <a:tc>
                  <a:txBody>
                    <a:bodyPr/>
                    <a:lstStyle/>
                    <a:p>
                      <a:pPr algn="ctr" rtl="0" fontAlgn="ctr"/>
                      <a:r>
                        <a:rPr lang="en-GB" sz="1400" u="none" strike="noStrike" dirty="0">
                          <a:effectLst/>
                        </a:rPr>
                        <a:t>City</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Continent</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Mode</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Degree fit Power-law</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err="1">
                          <a:effectLst/>
                        </a:rPr>
                        <a:t>Assortativity</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Closeness centrality fit Power-law</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Closeness centrality fit Skewed normal</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Eigenvector centrality fit Power-law</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tc>
                  <a:txBody>
                    <a:bodyPr/>
                    <a:lstStyle/>
                    <a:p>
                      <a:pPr algn="ctr" rtl="0" fontAlgn="ctr"/>
                      <a:r>
                        <a:rPr lang="en-GB" sz="1400" u="none" strike="noStrike" dirty="0">
                          <a:effectLst/>
                        </a:rPr>
                        <a:t>Eigenvector centrality fit Skewed normal</a:t>
                      </a:r>
                      <a:endParaRPr lang="en-GB" sz="1400" b="1"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37000"/>
                      </a:schemeClr>
                    </a:solidFill>
                  </a:tcPr>
                </a:tc>
                <a:extLst>
                  <a:ext uri="{0D108BD9-81ED-4DB2-BD59-A6C34878D82A}">
                    <a16:rowId xmlns:a16="http://schemas.microsoft.com/office/drawing/2014/main" val="2330191499"/>
                  </a:ext>
                </a:extLst>
              </a:tr>
              <a:tr h="288170">
                <a:tc>
                  <a:txBody>
                    <a:bodyPr/>
                    <a:lstStyle/>
                    <a:p>
                      <a:pPr algn="ctr" rtl="0" fontAlgn="ctr"/>
                      <a:r>
                        <a:rPr lang="en-GB" sz="1400" u="none" strike="noStrike" dirty="0">
                          <a:effectLst/>
                        </a:rPr>
                        <a:t>Budapest</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Europe</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Metro</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3.70E-18</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-1.42E-01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2.98E-26</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3.11E-28</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2.43E-07</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9.96E-02</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476449"/>
                  </a:ext>
                </a:extLst>
              </a:tr>
              <a:tr h="288170">
                <a:tc>
                  <a:txBody>
                    <a:bodyPr/>
                    <a:lstStyle/>
                    <a:p>
                      <a:pPr algn="ctr" rtl="0" fontAlgn="ctr"/>
                      <a:r>
                        <a:rPr lang="en-GB" sz="1400" u="none" strike="noStrike" dirty="0">
                          <a:effectLst/>
                        </a:rPr>
                        <a:t>Bogota</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South America</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BRT</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1.15E-75</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3.21E-01</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3.97E-85</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1.35E-87</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1.39E-30</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5.98E-06</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201346"/>
                  </a:ext>
                </a:extLst>
              </a:tr>
              <a:tr h="288170">
                <a:tc>
                  <a:txBody>
                    <a:bodyPr/>
                    <a:lstStyle/>
                    <a:p>
                      <a:pPr algn="ctr" rtl="0" fontAlgn="ctr"/>
                      <a:r>
                        <a:rPr lang="en-GB" sz="1400" u="none" strike="noStrike" dirty="0">
                          <a:effectLst/>
                        </a:rPr>
                        <a:t>Boston</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North America</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Metro</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2.68E-20</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1.62E-01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1.31E-28</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1.26E-30</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1.55E-14</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7.39E-01</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7673812"/>
                  </a:ext>
                </a:extLst>
              </a:tr>
              <a:tr h="288170">
                <a:tc>
                  <a:txBody>
                    <a:bodyPr/>
                    <a:lstStyle/>
                    <a:p>
                      <a:pPr algn="ctr" rtl="0" fontAlgn="ctr"/>
                      <a:r>
                        <a:rPr lang="en-GB" sz="1400" u="none" strike="noStrike">
                          <a:effectLst/>
                        </a:rPr>
                        <a:t>Brussels</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Metro</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6.30E-28</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-4.46E-03</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9.69E-33</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8.21E-35</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5.70E-10</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1.45E-02</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5028288"/>
                  </a:ext>
                </a:extLst>
              </a:tr>
              <a:tr h="288170">
                <a:tc>
                  <a:txBody>
                    <a:bodyPr/>
                    <a:lstStyle/>
                    <a:p>
                      <a:pPr algn="ctr" rtl="0" fontAlgn="ctr"/>
                      <a:r>
                        <a:rPr lang="en-GB" sz="1400" u="none" strike="noStrike">
                          <a:effectLst/>
                        </a:rPr>
                        <a:t>Madrid</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Metro</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1.22E-121</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2.51E-01</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8.45E-141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1.76E-143</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8.41E-47</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3.56E-17</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5072586"/>
                  </a:ext>
                </a:extLst>
              </a:tr>
              <a:tr h="288170">
                <a:tc>
                  <a:txBody>
                    <a:bodyPr/>
                    <a:lstStyle/>
                    <a:p>
                      <a:pPr algn="ctr" rtl="0" fontAlgn="ctr"/>
                      <a:r>
                        <a:rPr lang="en-GB" sz="1400" u="none" strike="noStrike">
                          <a:effectLst/>
                        </a:rPr>
                        <a:t>London</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Metro</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4.61E-111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1.55E-01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4.17E-156</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4.17E-156</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4.48E-129</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3.59E-18</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4207106"/>
                  </a:ext>
                </a:extLst>
              </a:tr>
              <a:tr h="288170">
                <a:tc>
                  <a:txBody>
                    <a:bodyPr/>
                    <a:lstStyle/>
                    <a:p>
                      <a:pPr algn="ctr" rtl="0" fontAlgn="ctr"/>
                      <a:r>
                        <a:rPr lang="en-GB" sz="1400" u="none" strike="noStrike">
                          <a:effectLst/>
                        </a:rPr>
                        <a:t>Paris</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Metro</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3.28E-133</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2.79E-03</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2.32E-181</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2.32E-181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1.58E-103</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8.86E-09</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4726959"/>
                  </a:ext>
                </a:extLst>
              </a:tr>
              <a:tr h="288170">
                <a:tc>
                  <a:txBody>
                    <a:bodyPr/>
                    <a:lstStyle/>
                    <a:p>
                      <a:pPr algn="ctr" rtl="0" fontAlgn="ctr"/>
                      <a:r>
                        <a:rPr lang="en-GB" sz="1400" u="none" strike="noStrike">
                          <a:effectLst/>
                        </a:rPr>
                        <a:t>Den Haag</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Tram</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1.33E-102</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-9.31E-03</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8.15E-129</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1.85E-131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1.76E-105</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2.75E-21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8834494"/>
                  </a:ext>
                </a:extLst>
              </a:tr>
              <a:tr h="288170">
                <a:tc>
                  <a:txBody>
                    <a:bodyPr/>
                    <a:lstStyle/>
                    <a:p>
                      <a:pPr algn="ctr" rtl="0" fontAlgn="ctr"/>
                      <a:r>
                        <a:rPr lang="en-GB" sz="1400" u="none" strike="noStrike">
                          <a:effectLst/>
                        </a:rPr>
                        <a:t>Amsterdam</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Tram</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4.52E-74</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7.00E-02</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7.42E-108</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2.01E-110</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2.01E-110</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2.01E-110</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6622589"/>
                  </a:ext>
                </a:extLst>
              </a:tr>
              <a:tr h="288170">
                <a:tc>
                  <a:txBody>
                    <a:bodyPr/>
                    <a:lstStyle/>
                    <a:p>
                      <a:pPr algn="ctr" rtl="0" fontAlgn="ctr"/>
                      <a:r>
                        <a:rPr lang="en-GB" sz="1400" u="none" strike="noStrike">
                          <a:effectLst/>
                        </a:rPr>
                        <a:t>Rotterdam</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Europe</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Tram</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1.04E-62</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-6.09E-04</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2.53E-86</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a:effectLst/>
                        </a:rPr>
                        <a:t>8.50E-89</a:t>
                      </a:r>
                      <a:endParaRPr lang="en-GB" sz="1400" b="0" i="0" u="none" strike="noStrike">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1.11E-54</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9.26E-56</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1932406"/>
                  </a:ext>
                </a:extLst>
              </a:tr>
              <a:tr h="288170">
                <a:tc>
                  <a:txBody>
                    <a:bodyPr/>
                    <a:lstStyle/>
                    <a:p>
                      <a:pPr algn="ctr" rtl="0" fontAlgn="ctr"/>
                      <a:r>
                        <a:rPr lang="en-GB" sz="1400" u="none" strike="noStrike" dirty="0">
                          <a:effectLst/>
                        </a:rPr>
                        <a:t>Utrecht</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Europe</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Tram</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4.55E-14</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0.00E+00</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1.09E-18</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1.09E-18</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5.33E-04</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GB" sz="1400" u="none" strike="noStrike" dirty="0">
                          <a:effectLst/>
                        </a:rPr>
                        <a:t>6.35E-01</a:t>
                      </a:r>
                      <a:endParaRPr lang="en-GB" sz="1400" b="0" i="0" u="none" strike="noStrike" dirty="0">
                        <a:solidFill>
                          <a:srgbClr val="000000"/>
                        </a:solidFill>
                        <a:effectLst/>
                        <a:latin typeface="Helvetica" panose="020B0604020202020204" pitchFamily="34" charset="0"/>
                      </a:endParaRPr>
                    </a:p>
                  </a:txBody>
                  <a:tcPr marL="5443" marR="65314" marT="544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6141052"/>
                  </a:ext>
                </a:extLst>
              </a:tr>
            </a:tbl>
          </a:graphicData>
        </a:graphic>
      </p:graphicFrame>
    </p:spTree>
    <p:extLst>
      <p:ext uri="{BB962C8B-B14F-4D97-AF65-F5344CB8AC3E}">
        <p14:creationId xmlns:p14="http://schemas.microsoft.com/office/powerpoint/2010/main" val="8975871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9F50-2DAA-0B31-5BD1-6F3C794F6FAC}"/>
              </a:ext>
            </a:extLst>
          </p:cNvPr>
          <p:cNvSpPr>
            <a:spLocks noGrp="1"/>
          </p:cNvSpPr>
          <p:nvPr>
            <p:ph type="title"/>
          </p:nvPr>
        </p:nvSpPr>
        <p:spPr>
          <a:xfrm>
            <a:off x="698500" y="398835"/>
            <a:ext cx="10775071" cy="505837"/>
          </a:xfrm>
        </p:spPr>
        <p:txBody>
          <a:bodyPr/>
          <a:lstStyle/>
          <a:p>
            <a:r>
              <a:rPr lang="en-GB" dirty="0"/>
              <a:t>Indicators pair-plot</a:t>
            </a:r>
          </a:p>
        </p:txBody>
      </p:sp>
      <p:pic>
        <p:nvPicPr>
          <p:cNvPr id="4098" name="Picture 2">
            <a:extLst>
              <a:ext uri="{FF2B5EF4-FFF2-40B4-BE49-F238E27FC236}">
                <a16:creationId xmlns:a16="http://schemas.microsoft.com/office/drawing/2014/main" id="{6F10A142-08EA-029C-365D-9946B0C79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421" y="904672"/>
            <a:ext cx="6245158" cy="587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3171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randombar(horizontal)">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54D72748-9569-5EC6-62E8-F2A64A5CCDCB}"/>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t="10840" b="10840"/>
          <a:stretch/>
        </p:blipFill>
        <p:spPr>
          <a:xfrm>
            <a:off x="-600" y="716"/>
            <a:ext cx="12192600" cy="5371384"/>
          </a:xfrm>
          <a:prstGeom prst="rect">
            <a:avLst/>
          </a:prstGeom>
        </p:spPr>
      </p:pic>
      <p:sp>
        <p:nvSpPr>
          <p:cNvPr id="3" name="Text Placeholder 2">
            <a:extLst>
              <a:ext uri="{FF2B5EF4-FFF2-40B4-BE49-F238E27FC236}">
                <a16:creationId xmlns:a16="http://schemas.microsoft.com/office/drawing/2014/main" id="{3D581EA0-AE65-96E7-4D6C-9F904C65767B}"/>
              </a:ext>
            </a:extLst>
          </p:cNvPr>
          <p:cNvSpPr>
            <a:spLocks noGrp="1"/>
          </p:cNvSpPr>
          <p:nvPr>
            <p:ph type="body" sz="half" idx="1"/>
          </p:nvPr>
        </p:nvSpPr>
        <p:spPr/>
        <p:txBody>
          <a:bodyPr/>
          <a:lstStyle/>
          <a:p>
            <a:endParaRPr lang="en-GB"/>
          </a:p>
        </p:txBody>
      </p:sp>
      <p:sp>
        <p:nvSpPr>
          <p:cNvPr id="4" name="Text Placeholder 3">
            <a:extLst>
              <a:ext uri="{FF2B5EF4-FFF2-40B4-BE49-F238E27FC236}">
                <a16:creationId xmlns:a16="http://schemas.microsoft.com/office/drawing/2014/main" id="{86DFB2F3-3D70-C9DC-7565-223E218467F2}"/>
              </a:ext>
            </a:extLst>
          </p:cNvPr>
          <p:cNvSpPr>
            <a:spLocks noGrp="1"/>
          </p:cNvSpPr>
          <p:nvPr>
            <p:ph type="body" sz="half" idx="22"/>
          </p:nvPr>
        </p:nvSpPr>
        <p:spPr>
          <a:xfrm>
            <a:off x="2702627" y="2770412"/>
            <a:ext cx="6514419" cy="2987465"/>
          </a:xfrm>
          <a:solidFill>
            <a:schemeClr val="accent1">
              <a:lumMod val="75000"/>
            </a:schemeClr>
          </a:solidFill>
        </p:spPr>
        <p:txBody>
          <a:bodyPr/>
          <a:lstStyle/>
          <a:p>
            <a:endParaRPr lang="en-GB" dirty="0"/>
          </a:p>
        </p:txBody>
      </p:sp>
      <p:sp>
        <p:nvSpPr>
          <p:cNvPr id="5" name="Text Placeholder 4">
            <a:extLst>
              <a:ext uri="{FF2B5EF4-FFF2-40B4-BE49-F238E27FC236}">
                <a16:creationId xmlns:a16="http://schemas.microsoft.com/office/drawing/2014/main" id="{D3A741BD-6C66-A5EB-2D6B-58725F4A6793}"/>
              </a:ext>
            </a:extLst>
          </p:cNvPr>
          <p:cNvSpPr>
            <a:spLocks noGrp="1"/>
          </p:cNvSpPr>
          <p:nvPr>
            <p:ph type="body" sz="quarter" idx="23"/>
          </p:nvPr>
        </p:nvSpPr>
        <p:spPr/>
        <p:txBody>
          <a:bodyPr/>
          <a:lstStyle/>
          <a:p>
            <a:r>
              <a:rPr lang="en-GB" dirty="0"/>
              <a:t>Outlooks</a:t>
            </a:r>
          </a:p>
        </p:txBody>
      </p:sp>
      <p:sp>
        <p:nvSpPr>
          <p:cNvPr id="6" name="Text Placeholder 5">
            <a:extLst>
              <a:ext uri="{FF2B5EF4-FFF2-40B4-BE49-F238E27FC236}">
                <a16:creationId xmlns:a16="http://schemas.microsoft.com/office/drawing/2014/main" id="{750D2DEE-BDB9-9402-7B87-F1B07150832D}"/>
              </a:ext>
            </a:extLst>
          </p:cNvPr>
          <p:cNvSpPr>
            <a:spLocks noGrp="1"/>
          </p:cNvSpPr>
          <p:nvPr>
            <p:ph type="body" sz="quarter" idx="24"/>
          </p:nvPr>
        </p:nvSpPr>
        <p:spPr/>
        <p:txBody>
          <a:bodyPr/>
          <a:lstStyle/>
          <a:p>
            <a:r>
              <a:rPr lang="en-GB" dirty="0"/>
              <a:t>04</a:t>
            </a:r>
          </a:p>
        </p:txBody>
      </p:sp>
      <p:sp>
        <p:nvSpPr>
          <p:cNvPr id="8" name="Text Placeholder 7">
            <a:extLst>
              <a:ext uri="{FF2B5EF4-FFF2-40B4-BE49-F238E27FC236}">
                <a16:creationId xmlns:a16="http://schemas.microsoft.com/office/drawing/2014/main" id="{77FF587A-4CEA-2D30-7DDF-174A443736E7}"/>
              </a:ext>
            </a:extLst>
          </p:cNvPr>
          <p:cNvSpPr>
            <a:spLocks noGrp="1"/>
          </p:cNvSpPr>
          <p:nvPr>
            <p:ph type="body" sz="quarter" idx="26"/>
          </p:nvPr>
        </p:nvSpPr>
        <p:spPr/>
        <p:txBody>
          <a:bodyPr>
            <a:normAutofit fontScale="25000" lnSpcReduction="20000"/>
          </a:bodyPr>
          <a:lstStyle/>
          <a:p>
            <a:endParaRPr lang="en-GB"/>
          </a:p>
        </p:txBody>
      </p:sp>
    </p:spTree>
    <p:extLst>
      <p:ext uri="{BB962C8B-B14F-4D97-AF65-F5344CB8AC3E}">
        <p14:creationId xmlns:p14="http://schemas.microsoft.com/office/powerpoint/2010/main" val="275972240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1106D-279A-E969-0B0C-D7C03300F466}"/>
              </a:ext>
            </a:extLst>
          </p:cNvPr>
          <p:cNvSpPr>
            <a:spLocks noGrp="1"/>
          </p:cNvSpPr>
          <p:nvPr>
            <p:ph type="body" sz="quarter" idx="14"/>
          </p:nvPr>
        </p:nvSpPr>
        <p:spPr/>
        <p:txBody>
          <a:bodyPr/>
          <a:lstStyle/>
          <a:p>
            <a:endParaRPr lang="en-GB"/>
          </a:p>
        </p:txBody>
      </p:sp>
      <p:sp>
        <p:nvSpPr>
          <p:cNvPr id="3" name="Vertical Text Placeholder 2">
            <a:extLst>
              <a:ext uri="{FF2B5EF4-FFF2-40B4-BE49-F238E27FC236}">
                <a16:creationId xmlns:a16="http://schemas.microsoft.com/office/drawing/2014/main" id="{A961D1BC-1485-3971-6776-C9B98F668454}"/>
              </a:ext>
            </a:extLst>
          </p:cNvPr>
          <p:cNvSpPr>
            <a:spLocks noGrp="1"/>
          </p:cNvSpPr>
          <p:nvPr>
            <p:ph type="body" orient="vert" idx="1"/>
          </p:nvPr>
        </p:nvSpPr>
        <p:spPr/>
        <p:txBody>
          <a:bodyPr/>
          <a:lstStyle/>
          <a:p>
            <a:r>
              <a:rPr lang="en-GB" dirty="0"/>
              <a:t>3. How to quantify the high-capacity unimodal PTN hierarchy of cities?</a:t>
            </a:r>
          </a:p>
          <a:p>
            <a:endParaRPr lang="en-GB" dirty="0"/>
          </a:p>
          <a:p>
            <a:r>
              <a:rPr lang="en-GB" sz="4400" dirty="0"/>
              <a:t>4. What is the correlation between high-capacity unimodal PTN with demographic or geographic information?</a:t>
            </a:r>
            <a:endParaRPr lang="en-GB" dirty="0"/>
          </a:p>
        </p:txBody>
      </p:sp>
    </p:spTree>
    <p:extLst>
      <p:ext uri="{BB962C8B-B14F-4D97-AF65-F5344CB8AC3E}">
        <p14:creationId xmlns:p14="http://schemas.microsoft.com/office/powerpoint/2010/main" val="313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F1AA-A192-41BF-8D1F-A2BE1DEE2CA1}"/>
              </a:ext>
            </a:extLst>
          </p:cNvPr>
          <p:cNvSpPr>
            <a:spLocks noGrp="1"/>
          </p:cNvSpPr>
          <p:nvPr>
            <p:ph type="title"/>
          </p:nvPr>
        </p:nvSpPr>
        <p:spPr/>
        <p:txBody>
          <a:bodyPr/>
          <a:lstStyle/>
          <a:p>
            <a:r>
              <a:rPr lang="en-GB" dirty="0"/>
              <a:t>3. Hierarchy quantification</a:t>
            </a:r>
          </a:p>
        </p:txBody>
      </p:sp>
      <p:sp>
        <p:nvSpPr>
          <p:cNvPr id="3" name="Text Placeholder 2">
            <a:extLst>
              <a:ext uri="{FF2B5EF4-FFF2-40B4-BE49-F238E27FC236}">
                <a16:creationId xmlns:a16="http://schemas.microsoft.com/office/drawing/2014/main" id="{1927D7E3-DD52-14B5-50D5-ACDB2BC6EB7E}"/>
              </a:ext>
            </a:extLst>
          </p:cNvPr>
          <p:cNvSpPr>
            <a:spLocks noGrp="1"/>
          </p:cNvSpPr>
          <p:nvPr>
            <p:ph type="body" idx="1"/>
          </p:nvPr>
        </p:nvSpPr>
        <p:spPr/>
        <p:txBody>
          <a:bodyPr/>
          <a:lstStyle/>
          <a:p>
            <a:pPr marL="0" indent="0">
              <a:lnSpc>
                <a:spcPct val="100000"/>
              </a:lnSpc>
              <a:buNone/>
            </a:pPr>
            <a:r>
              <a:rPr lang="en-GB" sz="1800" dirty="0"/>
              <a:t>So far…</a:t>
            </a:r>
          </a:p>
          <a:p>
            <a:pPr lvl="1">
              <a:lnSpc>
                <a:spcPct val="100000"/>
              </a:lnSpc>
            </a:pPr>
            <a:r>
              <a:rPr lang="en-GB" sz="1800" dirty="0"/>
              <a:t>Capture the properties of high-hierarchy PTN, for example</a:t>
            </a:r>
          </a:p>
          <a:p>
            <a:pPr marL="719138" lvl="2">
              <a:lnSpc>
                <a:spcPct val="100000"/>
              </a:lnSpc>
              <a:buFont typeface="Courier New" panose="02070309020205020404" pitchFamily="49" charset="0"/>
              <a:buChar char="o"/>
            </a:pPr>
            <a:r>
              <a:rPr lang="en-GB" sz="1800" dirty="0"/>
              <a:t> Vertex centrality descending with the level decrease</a:t>
            </a:r>
          </a:p>
          <a:p>
            <a:pPr marL="719138" lvl="2">
              <a:lnSpc>
                <a:spcPct val="100000"/>
              </a:lnSpc>
              <a:buFont typeface="Courier New" panose="02070309020205020404" pitchFamily="49" charset="0"/>
              <a:buChar char="o"/>
            </a:pPr>
            <a:r>
              <a:rPr lang="en-GB" sz="1800" dirty="0"/>
              <a:t> Vertices in low levels have low accessibility</a:t>
            </a:r>
          </a:p>
          <a:p>
            <a:pPr marL="719138" lvl="2">
              <a:lnSpc>
                <a:spcPct val="100000"/>
              </a:lnSpc>
              <a:buFont typeface="Courier New" panose="02070309020205020404" pitchFamily="49" charset="0"/>
              <a:buChar char="o"/>
            </a:pPr>
            <a:r>
              <a:rPr lang="en-GB" sz="1800" dirty="0"/>
              <a:t> Vertex-based indicators distribution regression </a:t>
            </a:r>
            <a:r>
              <a:rPr lang="zh-CN" altLang="en-US" sz="1800" dirty="0"/>
              <a:t>→ </a:t>
            </a:r>
            <a:r>
              <a:rPr lang="en-GB" altLang="zh-CN" sz="1800" dirty="0"/>
              <a:t>Regression function s</a:t>
            </a:r>
            <a:r>
              <a:rPr lang="en-US" altLang="zh-CN" sz="1800" dirty="0"/>
              <a:t>cale parameters</a:t>
            </a:r>
          </a:p>
          <a:p>
            <a:pPr marL="895350" lvl="2">
              <a:lnSpc>
                <a:spcPct val="100000"/>
              </a:lnSpc>
            </a:pPr>
            <a:r>
              <a:rPr lang="en-US" altLang="zh-CN" sz="1800" strike="sngStrike" dirty="0"/>
              <a:t>Is the network structure hierarchical</a:t>
            </a:r>
            <a:r>
              <a:rPr lang="en-GB" sz="1800" strike="sngStrike" dirty="0"/>
              <a:t>?</a:t>
            </a:r>
            <a:r>
              <a:rPr lang="en-GB" sz="1800" dirty="0"/>
              <a:t>  How </a:t>
            </a:r>
            <a:r>
              <a:rPr lang="en-US" sz="1800" dirty="0"/>
              <a:t>i</a:t>
            </a:r>
            <a:r>
              <a:rPr lang="en-US" altLang="zh-CN" sz="1800" dirty="0"/>
              <a:t>s the network structure hierarchical</a:t>
            </a:r>
            <a:r>
              <a:rPr lang="en-GB" sz="1800" dirty="0"/>
              <a:t>? </a:t>
            </a:r>
            <a:endParaRPr lang="en-GB" sz="1800" strike="sngStrike" dirty="0"/>
          </a:p>
          <a:p>
            <a:pPr lvl="1">
              <a:lnSpc>
                <a:spcPct val="100000"/>
              </a:lnSpc>
            </a:pPr>
            <a:r>
              <a:rPr lang="en-GB" sz="1800" dirty="0"/>
              <a:t>Introducing a new original metric for the quantification</a:t>
            </a:r>
          </a:p>
          <a:p>
            <a:pPr marL="895350" lvl="3" indent="-285750">
              <a:lnSpc>
                <a:spcPct val="150000"/>
              </a:lnSpc>
              <a:buFont typeface="Courier New" panose="02070309020205020404" pitchFamily="49" charset="0"/>
              <a:buChar char="o"/>
            </a:pPr>
            <a:r>
              <a:rPr lang="en-US" altLang="zh-CN" sz="1800" dirty="0"/>
              <a:t>Maybe multiple all the standardized network-based indicators</a:t>
            </a:r>
          </a:p>
          <a:p>
            <a:pPr marL="895350" lvl="2" indent="-285750">
              <a:lnSpc>
                <a:spcPct val="100000"/>
              </a:lnSpc>
              <a:buFont typeface="Courier New" panose="02070309020205020404" pitchFamily="49" charset="0"/>
              <a:buChar char="o"/>
            </a:pPr>
            <a:r>
              <a:rPr lang="en-US" sz="1800" dirty="0"/>
              <a:t>Maybe from the adjacency matrix perspective, like the </a:t>
            </a:r>
            <a:r>
              <a:rPr lang="en-US" sz="1800" dirty="0" err="1"/>
              <a:t>assortativity</a:t>
            </a:r>
            <a:r>
              <a:rPr lang="en-US" sz="1800" dirty="0"/>
              <a:t> coefficient</a:t>
            </a:r>
          </a:p>
          <a:p>
            <a:pPr marL="895350" lvl="2" indent="-285750">
              <a:lnSpc>
                <a:spcPct val="100000"/>
              </a:lnSpc>
              <a:buFont typeface="Courier New" panose="02070309020205020404" pitchFamily="49" charset="0"/>
              <a:buChar char="o"/>
            </a:pPr>
            <a:r>
              <a:rPr lang="en-US" sz="1800" dirty="0"/>
              <a:t>Final goal: city PTN hierarchy spectrum</a:t>
            </a:r>
          </a:p>
          <a:p>
            <a:pPr marL="895350" lvl="2" indent="-285750">
              <a:buFont typeface="Courier New" panose="02070309020205020404" pitchFamily="49" charset="0"/>
              <a:buChar char="o"/>
            </a:pPr>
            <a:endParaRPr lang="en-GB" dirty="0"/>
          </a:p>
          <a:p>
            <a:pPr lvl="1"/>
            <a:endParaRPr lang="en-GB" dirty="0"/>
          </a:p>
        </p:txBody>
      </p:sp>
    </p:spTree>
    <p:extLst>
      <p:ext uri="{BB962C8B-B14F-4D97-AF65-F5344CB8AC3E}">
        <p14:creationId xmlns:p14="http://schemas.microsoft.com/office/powerpoint/2010/main" val="1684310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3630-574A-EB9D-FEC1-FD6762DF8D51}"/>
              </a:ext>
            </a:extLst>
          </p:cNvPr>
          <p:cNvSpPr>
            <a:spLocks noGrp="1"/>
          </p:cNvSpPr>
          <p:nvPr>
            <p:ph type="title"/>
          </p:nvPr>
        </p:nvSpPr>
        <p:spPr/>
        <p:txBody>
          <a:bodyPr/>
          <a:lstStyle/>
          <a:p>
            <a:r>
              <a:rPr lang="en-GB" dirty="0"/>
              <a:t>4. Association with other information</a:t>
            </a:r>
          </a:p>
        </p:txBody>
      </p:sp>
      <p:sp>
        <p:nvSpPr>
          <p:cNvPr id="3" name="Text Placeholder 2">
            <a:extLst>
              <a:ext uri="{FF2B5EF4-FFF2-40B4-BE49-F238E27FC236}">
                <a16:creationId xmlns:a16="http://schemas.microsoft.com/office/drawing/2014/main" id="{44B73049-C1CD-93BD-CEB7-92DF13B39C7E}"/>
              </a:ext>
            </a:extLst>
          </p:cNvPr>
          <p:cNvSpPr>
            <a:spLocks noGrp="1"/>
          </p:cNvSpPr>
          <p:nvPr>
            <p:ph type="body" idx="1"/>
          </p:nvPr>
        </p:nvSpPr>
        <p:spPr>
          <a:xfrm>
            <a:off x="1138136" y="1377891"/>
            <a:ext cx="9349665" cy="4356464"/>
          </a:xfrm>
        </p:spPr>
        <p:txBody>
          <a:bodyPr>
            <a:normAutofit fontScale="92500" lnSpcReduction="10000"/>
          </a:bodyPr>
          <a:lstStyle/>
          <a:p>
            <a:pPr>
              <a:lnSpc>
                <a:spcPct val="150000"/>
              </a:lnSpc>
            </a:pPr>
            <a:r>
              <a:rPr lang="en-GB" sz="2000" dirty="0"/>
              <a:t>Demographic information</a:t>
            </a:r>
          </a:p>
          <a:p>
            <a:pPr marL="895350" lvl="1">
              <a:lnSpc>
                <a:spcPct val="150000"/>
              </a:lnSpc>
            </a:pPr>
            <a:r>
              <a:rPr lang="en-GB" sz="2000" dirty="0"/>
              <a:t>Population</a:t>
            </a:r>
          </a:p>
          <a:p>
            <a:pPr marL="895350" lvl="1">
              <a:lnSpc>
                <a:spcPct val="150000"/>
              </a:lnSpc>
            </a:pPr>
            <a:r>
              <a:rPr lang="en-GB" sz="2000" dirty="0"/>
              <a:t>GDP</a:t>
            </a:r>
          </a:p>
          <a:p>
            <a:pPr lvl="1">
              <a:lnSpc>
                <a:spcPct val="150000"/>
              </a:lnSpc>
            </a:pPr>
            <a:r>
              <a:rPr lang="en-GB" sz="2000" dirty="0"/>
              <a:t>City role for the country (politic centre, economy centre)</a:t>
            </a:r>
          </a:p>
          <a:p>
            <a:pPr>
              <a:lnSpc>
                <a:spcPct val="150000"/>
              </a:lnSpc>
            </a:pPr>
            <a:r>
              <a:rPr lang="en-GB" sz="2000" dirty="0"/>
              <a:t>Geographic information</a:t>
            </a:r>
          </a:p>
          <a:p>
            <a:pPr marL="1079500" lvl="1">
              <a:lnSpc>
                <a:spcPct val="150000"/>
              </a:lnSpc>
            </a:pPr>
            <a:r>
              <a:rPr lang="en-GB" sz="2000" dirty="0"/>
              <a:t>City scale</a:t>
            </a:r>
          </a:p>
          <a:p>
            <a:pPr marL="1079500" lvl="1">
              <a:lnSpc>
                <a:spcPct val="150000"/>
              </a:lnSpc>
            </a:pPr>
            <a:r>
              <a:rPr lang="en-GB" sz="2000" dirty="0"/>
              <a:t>Coastal or inland</a:t>
            </a:r>
          </a:p>
          <a:p>
            <a:pPr>
              <a:lnSpc>
                <a:spcPct val="150000"/>
              </a:lnSpc>
            </a:pPr>
            <a:r>
              <a:rPr lang="en-GB" sz="2000" dirty="0"/>
              <a:t>Urban planning theory?</a:t>
            </a:r>
          </a:p>
        </p:txBody>
      </p:sp>
    </p:spTree>
    <p:extLst>
      <p:ext uri="{BB962C8B-B14F-4D97-AF65-F5344CB8AC3E}">
        <p14:creationId xmlns:p14="http://schemas.microsoft.com/office/powerpoint/2010/main" val="137243388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FD3DC8-60B5-F35B-725A-56597D988B37}"/>
              </a:ext>
            </a:extLst>
          </p:cNvPr>
          <p:cNvSpPr>
            <a:spLocks noGrp="1"/>
          </p:cNvSpPr>
          <p:nvPr>
            <p:ph type="body" sz="quarter" idx="14"/>
          </p:nvPr>
        </p:nvSpPr>
        <p:spPr/>
        <p:txBody>
          <a:bodyPr/>
          <a:lstStyle/>
          <a:p>
            <a:endParaRPr lang="en-GB" dirty="0"/>
          </a:p>
        </p:txBody>
      </p:sp>
      <p:sp>
        <p:nvSpPr>
          <p:cNvPr id="3" name="Vertical Text Placeholder 2">
            <a:extLst>
              <a:ext uri="{FF2B5EF4-FFF2-40B4-BE49-F238E27FC236}">
                <a16:creationId xmlns:a16="http://schemas.microsoft.com/office/drawing/2014/main" id="{D8C29A65-1652-7B8A-AA05-0CB88DD09B1F}"/>
              </a:ext>
            </a:extLst>
          </p:cNvPr>
          <p:cNvSpPr>
            <a:spLocks noGrp="1"/>
          </p:cNvSpPr>
          <p:nvPr>
            <p:ph type="body" orient="vert" idx="1"/>
          </p:nvPr>
        </p:nvSpPr>
        <p:spPr/>
        <p:txBody>
          <a:bodyPr/>
          <a:lstStyle/>
          <a:p>
            <a:r>
              <a:rPr lang="en-GB" sz="5400" dirty="0"/>
              <a:t>Q   &amp;   A</a:t>
            </a:r>
          </a:p>
        </p:txBody>
      </p:sp>
    </p:spTree>
    <p:extLst>
      <p:ext uri="{BB962C8B-B14F-4D97-AF65-F5344CB8AC3E}">
        <p14:creationId xmlns:p14="http://schemas.microsoft.com/office/powerpoint/2010/main" val="223957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Thank you for listening.</a:t>
            </a:r>
          </a:p>
        </p:txBody>
      </p:sp>
      <p:sp>
        <p:nvSpPr>
          <p:cNvPr id="6" name="Tijdelijke aanduiding voor dianummer 5">
            <a:extLst>
              <a:ext uri="{FF2B5EF4-FFF2-40B4-BE49-F238E27FC236}">
                <a16:creationId xmlns:a16="http://schemas.microsoft.com/office/drawing/2014/main" id="{694F1584-1292-C5F2-0B19-939D141FEAF9}"/>
              </a:ext>
            </a:extLst>
          </p:cNvPr>
          <p:cNvSpPr txBox="1">
            <a:spLocks/>
          </p:cNvSpPr>
          <p:nvPr/>
        </p:nvSpPr>
        <p:spPr>
          <a:xfrm>
            <a:off x="8657759" y="6172200"/>
            <a:ext cx="2844800"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r"/>
            <a:fld id="{B502C9A5-716F-45E6-800B-D4D02CE26F90}" type="slidenum">
              <a:rPr lang="nl-NL" sz="1200" smtClean="0"/>
              <a:pPr algn="r"/>
              <a:t>39</a:t>
            </a:fld>
            <a:endParaRPr lang="nl-NL" sz="1200" dirty="0"/>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0" y="-5804"/>
            <a:ext cx="12191998" cy="6869608"/>
          </a:xfrm>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5325" y="814074"/>
            <a:ext cx="10798175" cy="5229851"/>
          </a:xfrm>
        </p:spPr>
        <p:txBody>
          <a:bodyPr/>
          <a:lstStyle/>
          <a:p>
            <a:pPr>
              <a:lnSpc>
                <a:spcPct val="100000"/>
              </a:lnSpc>
            </a:pPr>
            <a:r>
              <a:rPr lang="en-GB" sz="4000" dirty="0">
                <a:latin typeface="+mn-lt"/>
              </a:rPr>
              <a:t>How to </a:t>
            </a:r>
            <a:r>
              <a:rPr lang="en-GB" sz="4000" b="1" i="1" dirty="0">
                <a:latin typeface="+mn-lt"/>
              </a:rPr>
              <a:t>compare</a:t>
            </a:r>
            <a:r>
              <a:rPr lang="en-GB" sz="4000" dirty="0">
                <a:latin typeface="+mn-lt"/>
              </a:rPr>
              <a:t> and </a:t>
            </a:r>
            <a:r>
              <a:rPr lang="en-GB" sz="4000" b="1" i="1" dirty="0">
                <a:latin typeface="+mn-lt"/>
              </a:rPr>
              <a:t>quantify</a:t>
            </a:r>
            <a:r>
              <a:rPr lang="en-GB" sz="4000" dirty="0">
                <a:latin typeface="+mn-lt"/>
              </a:rPr>
              <a:t> </a:t>
            </a:r>
          </a:p>
          <a:p>
            <a:pPr>
              <a:lnSpc>
                <a:spcPct val="100000"/>
              </a:lnSpc>
            </a:pPr>
            <a:r>
              <a:rPr lang="en-GB" sz="4000" dirty="0">
                <a:latin typeface="+mn-lt"/>
              </a:rPr>
              <a:t>high-capacity unimodal Public Transport Networks </a:t>
            </a:r>
            <a:r>
              <a:rPr lang="en-GB" b="1" dirty="0">
                <a:solidFill>
                  <a:srgbClr val="FFFF00"/>
                </a:solidFill>
                <a:latin typeface="+mn-lt"/>
                <a:cs typeface="Times New Roman" panose="02020603050405020304" pitchFamily="18" charset="0"/>
              </a:rPr>
              <a:t>hierarchy</a:t>
            </a:r>
            <a:r>
              <a:rPr lang="en-GB" sz="4000" dirty="0">
                <a:solidFill>
                  <a:srgbClr val="FFFF00"/>
                </a:solidFill>
                <a:latin typeface="+mn-lt"/>
              </a:rPr>
              <a:t> </a:t>
            </a:r>
          </a:p>
          <a:p>
            <a:pPr>
              <a:lnSpc>
                <a:spcPct val="100000"/>
              </a:lnSpc>
            </a:pPr>
            <a:r>
              <a:rPr lang="en-GB" sz="4000" dirty="0">
                <a:latin typeface="+mn-lt"/>
              </a:rPr>
              <a:t>and the </a:t>
            </a:r>
            <a:r>
              <a:rPr lang="en-GB" sz="4000" b="1" dirty="0">
                <a:latin typeface="+mn-lt"/>
              </a:rPr>
              <a:t>correlation</a:t>
            </a:r>
            <a:r>
              <a:rPr lang="en-GB" sz="4000" dirty="0">
                <a:latin typeface="+mn-lt"/>
              </a:rPr>
              <a:t> with </a:t>
            </a:r>
            <a:r>
              <a:rPr lang="en-GB" sz="4000" u="sng" dirty="0">
                <a:latin typeface="+mn-lt"/>
              </a:rPr>
              <a:t>demographic</a:t>
            </a:r>
            <a:r>
              <a:rPr lang="en-GB" sz="4000" dirty="0">
                <a:latin typeface="+mn-lt"/>
              </a:rPr>
              <a:t> or </a:t>
            </a:r>
            <a:r>
              <a:rPr lang="en-GB" sz="4000" u="sng" dirty="0">
                <a:latin typeface="+mn-lt"/>
              </a:rPr>
              <a:t>geographic</a:t>
            </a:r>
            <a:r>
              <a:rPr lang="en-GB" sz="4000" dirty="0">
                <a:latin typeface="+mn-lt"/>
              </a:rPr>
              <a:t> information?</a:t>
            </a:r>
            <a:endParaRPr lang="nl-NL" sz="4000"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a:xfrm>
            <a:off x="8657759" y="6172200"/>
            <a:ext cx="2844800" cy="368301"/>
          </a:xfrm>
        </p:spPr>
        <p:txBody>
          <a:bodyPr/>
          <a:lstStyle/>
          <a:p>
            <a:fld id="{B502C9A5-716F-45E6-800B-D4D02CE26F90}" type="slidenum">
              <a:rPr lang="nl-NL" smtClean="0"/>
              <a:pPr/>
              <a:t>4</a:t>
            </a:fld>
            <a:endParaRPr lang="nl-NL" dirty="0"/>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7" dur="500"/>
                                        <p:tgtEl>
                                          <p:spTgt spid="1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randombar(horizontal)">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randombar(horizontal)">
                                      <p:cBhvr>
                                        <p:cTn id="15"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3B97-AF82-B161-044A-8DFDEAF1791A}"/>
              </a:ext>
            </a:extLst>
          </p:cNvPr>
          <p:cNvSpPr>
            <a:spLocks noGrp="1"/>
          </p:cNvSpPr>
          <p:nvPr>
            <p:ph type="title"/>
          </p:nvPr>
        </p:nvSpPr>
        <p:spPr/>
        <p:txBody>
          <a:bodyPr/>
          <a:lstStyle/>
          <a:p>
            <a:r>
              <a:rPr lang="en-GB" dirty="0"/>
              <a:t>Betweenness centrality?</a:t>
            </a:r>
          </a:p>
        </p:txBody>
      </p:sp>
      <p:sp>
        <p:nvSpPr>
          <p:cNvPr id="3" name="Text Placeholder 2">
            <a:extLst>
              <a:ext uri="{FF2B5EF4-FFF2-40B4-BE49-F238E27FC236}">
                <a16:creationId xmlns:a16="http://schemas.microsoft.com/office/drawing/2014/main" id="{1E0210FB-4AA0-CBF6-A9BB-68FE4A0A4598}"/>
              </a:ext>
            </a:extLst>
          </p:cNvPr>
          <p:cNvSpPr>
            <a:spLocks noGrp="1"/>
          </p:cNvSpPr>
          <p:nvPr>
            <p:ph type="body" idx="1"/>
          </p:nvPr>
        </p:nvSpPr>
        <p:spPr/>
        <p:txBody>
          <a:bodyPr/>
          <a:lstStyle/>
          <a:p>
            <a:endParaRPr lang="en-GB" dirty="0"/>
          </a:p>
        </p:txBody>
      </p:sp>
      <p:pic>
        <p:nvPicPr>
          <p:cNvPr id="4" name="Picture 3">
            <a:extLst>
              <a:ext uri="{FF2B5EF4-FFF2-40B4-BE49-F238E27FC236}">
                <a16:creationId xmlns:a16="http://schemas.microsoft.com/office/drawing/2014/main" id="{3FC1F538-6E9B-6584-8095-40F6F0A67330}"/>
              </a:ext>
            </a:extLst>
          </p:cNvPr>
          <p:cNvPicPr>
            <a:picLocks noChangeAspect="1"/>
          </p:cNvPicPr>
          <p:nvPr/>
        </p:nvPicPr>
        <p:blipFill>
          <a:blip r:embed="rId2"/>
          <a:stretch>
            <a:fillRect/>
          </a:stretch>
        </p:blipFill>
        <p:spPr>
          <a:xfrm>
            <a:off x="3501956" y="1591900"/>
            <a:ext cx="4553465" cy="4553465"/>
          </a:xfrm>
          <a:prstGeom prst="rect">
            <a:avLst/>
          </a:prstGeom>
        </p:spPr>
      </p:pic>
    </p:spTree>
    <p:extLst>
      <p:ext uri="{BB962C8B-B14F-4D97-AF65-F5344CB8AC3E}">
        <p14:creationId xmlns:p14="http://schemas.microsoft.com/office/powerpoint/2010/main" val="11513557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EE60-9574-3A75-9B76-DA940A4BD7BA}"/>
              </a:ext>
            </a:extLst>
          </p:cNvPr>
          <p:cNvSpPr>
            <a:spLocks noGrp="1"/>
          </p:cNvSpPr>
          <p:nvPr>
            <p:ph type="title"/>
          </p:nvPr>
        </p:nvSpPr>
        <p:spPr>
          <a:xfrm>
            <a:off x="698500" y="924379"/>
            <a:ext cx="10775071" cy="841255"/>
          </a:xfrm>
        </p:spPr>
        <p:txBody>
          <a:bodyPr>
            <a:noAutofit/>
          </a:bodyPr>
          <a:lstStyle/>
          <a:p>
            <a:r>
              <a:rPr lang="en-GB" b="0" i="0" dirty="0">
                <a:effectLst/>
                <a:latin typeface="Arial" panose="020B0604020202020204" pitchFamily="34" charset="0"/>
              </a:rPr>
              <a:t>1. What is the high-capacity unimodal PTN’s </a:t>
            </a:r>
            <a:r>
              <a:rPr lang="en-GB" b="1" i="0" dirty="0">
                <a:effectLst/>
                <a:latin typeface="Arial" panose="020B0604020202020204" pitchFamily="34" charset="0"/>
              </a:rPr>
              <a:t>hierarchy</a:t>
            </a:r>
            <a:r>
              <a:rPr lang="en-GB" b="0" i="0" dirty="0">
                <a:effectLst/>
                <a:latin typeface="Arial" panose="020B0604020202020204" pitchFamily="34" charset="0"/>
              </a:rPr>
              <a:t>?</a:t>
            </a:r>
            <a:br>
              <a:rPr lang="en-GB" dirty="0"/>
            </a:br>
            <a:endParaRPr lang="en-GB" dirty="0"/>
          </a:p>
        </p:txBody>
      </p:sp>
      <p:sp>
        <p:nvSpPr>
          <p:cNvPr id="3" name="Text Placeholder 2">
            <a:extLst>
              <a:ext uri="{FF2B5EF4-FFF2-40B4-BE49-F238E27FC236}">
                <a16:creationId xmlns:a16="http://schemas.microsoft.com/office/drawing/2014/main" id="{D678EF46-F590-D77C-D3C8-251A4EDE1821}"/>
              </a:ext>
            </a:extLst>
          </p:cNvPr>
          <p:cNvSpPr>
            <a:spLocks noGrp="1"/>
          </p:cNvSpPr>
          <p:nvPr>
            <p:ph type="body" idx="1"/>
          </p:nvPr>
        </p:nvSpPr>
        <p:spPr>
          <a:xfrm>
            <a:off x="698500" y="1774780"/>
            <a:ext cx="10773500" cy="3638468"/>
          </a:xfrm>
        </p:spPr>
        <p:txBody>
          <a:bodyPr>
            <a:normAutofit/>
          </a:bodyPr>
          <a:lstStyle/>
          <a:p>
            <a:pPr marL="712788">
              <a:lnSpc>
                <a:spcPct val="250000"/>
              </a:lnSpc>
              <a:buFont typeface="Arial" panose="020B0604020202020204" pitchFamily="34" charset="0"/>
              <a:buChar char="•"/>
            </a:pPr>
            <a:r>
              <a:rPr lang="en-GB" sz="2400" b="0" i="0" dirty="0">
                <a:effectLst/>
                <a:latin typeface="Arial" panose="020B0604020202020204" pitchFamily="34" charset="0"/>
              </a:rPr>
              <a:t>How a high-capacity unimodal PTN’s hierarchy is </a:t>
            </a:r>
            <a:r>
              <a:rPr lang="en-GB" sz="2400" b="1" i="0" dirty="0">
                <a:effectLst/>
                <a:latin typeface="Arial" panose="020B0604020202020204" pitchFamily="34" charset="0"/>
              </a:rPr>
              <a:t>defined</a:t>
            </a:r>
            <a:r>
              <a:rPr lang="en-GB" sz="2400" b="0" i="0" dirty="0">
                <a:effectLst/>
                <a:latin typeface="Arial" panose="020B0604020202020204" pitchFamily="34" charset="0"/>
              </a:rPr>
              <a:t>?</a:t>
            </a:r>
          </a:p>
          <a:p>
            <a:pPr marL="712788">
              <a:lnSpc>
                <a:spcPct val="250000"/>
              </a:lnSpc>
              <a:buFont typeface="Arial" panose="020B0604020202020204" pitchFamily="34" charset="0"/>
              <a:buChar char="•"/>
            </a:pPr>
            <a:r>
              <a:rPr lang="en-GB" sz="2400" dirty="0">
                <a:latin typeface="Arial" panose="020B0604020202020204" pitchFamily="34" charset="0"/>
              </a:rPr>
              <a:t>How do the networks </a:t>
            </a:r>
            <a:r>
              <a:rPr lang="en-GB" sz="2400" b="1" dirty="0">
                <a:latin typeface="Arial" panose="020B0604020202020204" pitchFamily="34" charset="0"/>
              </a:rPr>
              <a:t>reflect</a:t>
            </a:r>
            <a:r>
              <a:rPr lang="en-GB" sz="2400" dirty="0">
                <a:latin typeface="Arial" panose="020B0604020202020204" pitchFamily="34" charset="0"/>
              </a:rPr>
              <a:t> the hierarchy difference?</a:t>
            </a:r>
          </a:p>
          <a:p>
            <a:pPr marL="712788">
              <a:lnSpc>
                <a:spcPct val="250000"/>
              </a:lnSpc>
              <a:buFont typeface="Arial" panose="020B0604020202020204" pitchFamily="34" charset="0"/>
              <a:buChar char="•"/>
            </a:pPr>
            <a:r>
              <a:rPr lang="en-GB" sz="2400" dirty="0">
                <a:latin typeface="Arial" panose="020B0604020202020204" pitchFamily="34" charset="0"/>
              </a:rPr>
              <a:t>How to </a:t>
            </a:r>
            <a:r>
              <a:rPr lang="en-GB" sz="2400" b="1" i="0" dirty="0">
                <a:effectLst/>
                <a:latin typeface="Arial" panose="020B0604020202020204" pitchFamily="34" charset="0"/>
              </a:rPr>
              <a:t>identify</a:t>
            </a:r>
            <a:r>
              <a:rPr lang="en-GB" sz="2400" b="0" i="0" dirty="0">
                <a:effectLst/>
                <a:latin typeface="Arial" panose="020B0604020202020204" pitchFamily="34" charset="0"/>
              </a:rPr>
              <a:t> a </a:t>
            </a:r>
            <a:r>
              <a:rPr lang="en-GB" sz="2400" b="0" i="0" u="sng" dirty="0">
                <a:effectLst/>
                <a:latin typeface="Arial" panose="020B0604020202020204" pitchFamily="34" charset="0"/>
              </a:rPr>
              <a:t>high-hierarchy</a:t>
            </a:r>
            <a:r>
              <a:rPr lang="en-GB" sz="2400" b="0" i="0" dirty="0">
                <a:effectLst/>
                <a:latin typeface="Arial" panose="020B0604020202020204" pitchFamily="34" charset="0"/>
              </a:rPr>
              <a:t> high-capacity unimodal PTN?</a:t>
            </a:r>
            <a:endParaRPr lang="en-GB" sz="2400" dirty="0"/>
          </a:p>
        </p:txBody>
      </p:sp>
    </p:spTree>
    <p:extLst>
      <p:ext uri="{BB962C8B-B14F-4D97-AF65-F5344CB8AC3E}">
        <p14:creationId xmlns:p14="http://schemas.microsoft.com/office/powerpoint/2010/main" val="1017223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9A96-B0BF-3BEF-B4A7-6359864714F5}"/>
              </a:ext>
            </a:extLst>
          </p:cNvPr>
          <p:cNvSpPr>
            <a:spLocks noGrp="1"/>
          </p:cNvSpPr>
          <p:nvPr>
            <p:ph type="title"/>
          </p:nvPr>
        </p:nvSpPr>
        <p:spPr>
          <a:xfrm>
            <a:off x="696929" y="394913"/>
            <a:ext cx="10775071" cy="1343333"/>
          </a:xfrm>
        </p:spPr>
        <p:txBody>
          <a:bodyPr>
            <a:noAutofit/>
          </a:bodyPr>
          <a:lstStyle/>
          <a:p>
            <a:pPr marL="449263" indent="-449263">
              <a:lnSpc>
                <a:spcPct val="150000"/>
              </a:lnSpc>
            </a:pPr>
            <a:r>
              <a:rPr lang="en-GB" dirty="0"/>
              <a:t>2. How to </a:t>
            </a:r>
            <a:r>
              <a:rPr lang="en-GB" b="1" dirty="0"/>
              <a:t>compare</a:t>
            </a:r>
            <a:r>
              <a:rPr lang="en-GB" dirty="0"/>
              <a:t> the high-capacity unimodal PTN hierarchy of cities?</a:t>
            </a:r>
          </a:p>
        </p:txBody>
      </p:sp>
      <p:sp>
        <p:nvSpPr>
          <p:cNvPr id="3" name="Text Placeholder 2">
            <a:extLst>
              <a:ext uri="{FF2B5EF4-FFF2-40B4-BE49-F238E27FC236}">
                <a16:creationId xmlns:a16="http://schemas.microsoft.com/office/drawing/2014/main" id="{ED753304-A914-FBB5-FE42-E03B1E1F67BD}"/>
              </a:ext>
            </a:extLst>
          </p:cNvPr>
          <p:cNvSpPr>
            <a:spLocks noGrp="1"/>
          </p:cNvSpPr>
          <p:nvPr>
            <p:ph type="body" idx="1"/>
          </p:nvPr>
        </p:nvSpPr>
        <p:spPr>
          <a:xfrm>
            <a:off x="698500" y="1864745"/>
            <a:ext cx="10773500" cy="3621656"/>
          </a:xfrm>
        </p:spPr>
        <p:txBody>
          <a:bodyPr>
            <a:noAutofit/>
          </a:bodyPr>
          <a:lstStyle/>
          <a:p>
            <a:pPr marL="712788">
              <a:lnSpc>
                <a:spcPct val="200000"/>
              </a:lnSpc>
            </a:pPr>
            <a:r>
              <a:rPr lang="en-GB" sz="2400" dirty="0">
                <a:latin typeface="Arial" panose="020B0604020202020204" pitchFamily="34" charset="0"/>
              </a:rPr>
              <a:t>What </a:t>
            </a:r>
            <a:r>
              <a:rPr lang="en-GB" sz="2400" b="1" dirty="0">
                <a:latin typeface="Arial" panose="020B0604020202020204" pitchFamily="34" charset="0"/>
              </a:rPr>
              <a:t>indicators</a:t>
            </a:r>
            <a:r>
              <a:rPr lang="en-GB" sz="2400" dirty="0">
                <a:latin typeface="Arial" panose="020B0604020202020204" pitchFamily="34" charset="0"/>
              </a:rPr>
              <a:t> can interpret the </a:t>
            </a:r>
            <a:r>
              <a:rPr lang="en-GB" sz="2400" u="sng" dirty="0">
                <a:latin typeface="Arial" panose="020B0604020202020204" pitchFamily="34" charset="0"/>
              </a:rPr>
              <a:t>necessary conditions</a:t>
            </a:r>
            <a:r>
              <a:rPr lang="en-GB" sz="2400" dirty="0">
                <a:latin typeface="Arial" panose="020B0604020202020204" pitchFamily="34" charset="0"/>
              </a:rPr>
              <a:t> of a high-hierarchy high-capacity unimodal PTN?</a:t>
            </a:r>
          </a:p>
          <a:p>
            <a:pPr marL="712788">
              <a:lnSpc>
                <a:spcPct val="200000"/>
              </a:lnSpc>
            </a:pPr>
            <a:r>
              <a:rPr lang="en-GB" sz="2400" dirty="0">
                <a:latin typeface="Arial" panose="020B0604020202020204" pitchFamily="34" charset="0"/>
              </a:rPr>
              <a:t>How to </a:t>
            </a:r>
            <a:r>
              <a:rPr lang="en-GB" sz="2400" b="1" dirty="0">
                <a:latin typeface="Arial" panose="020B0604020202020204" pitchFamily="34" charset="0"/>
              </a:rPr>
              <a:t>compare</a:t>
            </a:r>
            <a:r>
              <a:rPr lang="en-GB" sz="2400" dirty="0">
                <a:latin typeface="Arial" panose="020B0604020202020204" pitchFamily="34" charset="0"/>
              </a:rPr>
              <a:t> the high-capacity unimodal PTN hierarchy of cities by using the selected </a:t>
            </a:r>
            <a:r>
              <a:rPr lang="en-GB" sz="2400" u="sng" dirty="0">
                <a:latin typeface="Arial" panose="020B0604020202020204" pitchFamily="34" charset="0"/>
              </a:rPr>
              <a:t>indicators</a:t>
            </a:r>
            <a:r>
              <a:rPr lang="en-GB" sz="2400" dirty="0">
                <a:latin typeface="Arial" panose="020B0604020202020204" pitchFamily="34" charset="0"/>
              </a:rPr>
              <a:t>?</a:t>
            </a:r>
          </a:p>
        </p:txBody>
      </p:sp>
    </p:spTree>
    <p:extLst>
      <p:ext uri="{BB962C8B-B14F-4D97-AF65-F5344CB8AC3E}">
        <p14:creationId xmlns:p14="http://schemas.microsoft.com/office/powerpoint/2010/main" val="1840580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2348-B4D9-093E-0354-903DDA56AD17}"/>
              </a:ext>
            </a:extLst>
          </p:cNvPr>
          <p:cNvSpPr>
            <a:spLocks noGrp="1"/>
          </p:cNvSpPr>
          <p:nvPr>
            <p:ph type="title"/>
          </p:nvPr>
        </p:nvSpPr>
        <p:spPr>
          <a:xfrm>
            <a:off x="708464" y="269550"/>
            <a:ext cx="10775071" cy="1397017"/>
          </a:xfrm>
        </p:spPr>
        <p:txBody>
          <a:bodyPr>
            <a:noAutofit/>
          </a:bodyPr>
          <a:lstStyle/>
          <a:p>
            <a:pPr marL="449263" indent="-449263">
              <a:lnSpc>
                <a:spcPct val="150000"/>
              </a:lnSpc>
            </a:pPr>
            <a:r>
              <a:rPr lang="en-GB" dirty="0"/>
              <a:t>3. How to </a:t>
            </a:r>
            <a:r>
              <a:rPr lang="en-GB" b="1" dirty="0"/>
              <a:t>quantify</a:t>
            </a:r>
            <a:r>
              <a:rPr lang="en-GB" dirty="0"/>
              <a:t> the high-capacity unimodal PTN hierarchy of cities?</a:t>
            </a:r>
            <a:br>
              <a:rPr lang="en-GB" dirty="0"/>
            </a:br>
            <a:endParaRPr lang="en-GB" dirty="0"/>
          </a:p>
        </p:txBody>
      </p:sp>
      <p:sp>
        <p:nvSpPr>
          <p:cNvPr id="3" name="Text Placeholder 2">
            <a:extLst>
              <a:ext uri="{FF2B5EF4-FFF2-40B4-BE49-F238E27FC236}">
                <a16:creationId xmlns:a16="http://schemas.microsoft.com/office/drawing/2014/main" id="{C4A259DE-276F-8E7D-C5BE-874FF2124E6C}"/>
              </a:ext>
            </a:extLst>
          </p:cNvPr>
          <p:cNvSpPr>
            <a:spLocks noGrp="1"/>
          </p:cNvSpPr>
          <p:nvPr>
            <p:ph type="body" idx="1"/>
          </p:nvPr>
        </p:nvSpPr>
        <p:spPr>
          <a:xfrm>
            <a:off x="710035" y="1997478"/>
            <a:ext cx="10773500" cy="3982990"/>
          </a:xfrm>
        </p:spPr>
        <p:txBody>
          <a:bodyPr>
            <a:normAutofit lnSpcReduction="10000"/>
          </a:bodyPr>
          <a:lstStyle/>
          <a:p>
            <a:pPr marL="715963" algn="l">
              <a:lnSpc>
                <a:spcPct val="150000"/>
              </a:lnSpc>
            </a:pPr>
            <a:r>
              <a:rPr lang="en-GB" sz="2400" dirty="0">
                <a:latin typeface="Arial" panose="020B0604020202020204" pitchFamily="34" charset="0"/>
              </a:rPr>
              <a:t>What </a:t>
            </a:r>
            <a:r>
              <a:rPr lang="en-GB" sz="2400" b="1" dirty="0">
                <a:latin typeface="Arial" panose="020B0604020202020204" pitchFamily="34" charset="0"/>
              </a:rPr>
              <a:t>properties</a:t>
            </a:r>
            <a:r>
              <a:rPr lang="en-GB" sz="2400" dirty="0">
                <a:latin typeface="Arial" panose="020B0604020202020204" pitchFamily="34" charset="0"/>
              </a:rPr>
              <a:t> of a high-hierarchy high-capacity unimodal PTN are </a:t>
            </a:r>
            <a:r>
              <a:rPr lang="en-GB" sz="2400" u="sng" dirty="0">
                <a:latin typeface="Arial" panose="020B0604020202020204" pitchFamily="34" charset="0"/>
              </a:rPr>
              <a:t>quantified</a:t>
            </a:r>
            <a:r>
              <a:rPr lang="en-GB" sz="2400" dirty="0">
                <a:latin typeface="Arial" panose="020B0604020202020204" pitchFamily="34" charset="0"/>
              </a:rPr>
              <a:t>?</a:t>
            </a:r>
          </a:p>
          <a:p>
            <a:pPr marL="715963" algn="l">
              <a:lnSpc>
                <a:spcPct val="150000"/>
              </a:lnSpc>
            </a:pPr>
            <a:r>
              <a:rPr lang="en-GB" sz="2400" dirty="0">
                <a:latin typeface="Arial" panose="020B0604020202020204" pitchFamily="34" charset="0"/>
              </a:rPr>
              <a:t>What </a:t>
            </a:r>
            <a:r>
              <a:rPr lang="en-GB" sz="2400" b="1" dirty="0">
                <a:latin typeface="Arial" panose="020B0604020202020204" pitchFamily="34" charset="0"/>
              </a:rPr>
              <a:t>indicators</a:t>
            </a:r>
            <a:r>
              <a:rPr lang="en-GB" sz="2400" dirty="0">
                <a:latin typeface="Arial" panose="020B0604020202020204" pitchFamily="34" charset="0"/>
              </a:rPr>
              <a:t> can quantify </a:t>
            </a:r>
            <a:r>
              <a:rPr lang="en-GB" sz="2400" u="sng" dirty="0">
                <a:latin typeface="Arial" panose="020B0604020202020204" pitchFamily="34" charset="0"/>
              </a:rPr>
              <a:t>properties</a:t>
            </a:r>
            <a:r>
              <a:rPr lang="en-GB" sz="2400" dirty="0">
                <a:latin typeface="Arial" panose="020B0604020202020204" pitchFamily="34" charset="0"/>
              </a:rPr>
              <a:t> of a high-hierarchy high-capacity unimodal PTN?</a:t>
            </a:r>
          </a:p>
          <a:p>
            <a:pPr marL="715963" algn="l">
              <a:lnSpc>
                <a:spcPct val="150000"/>
              </a:lnSpc>
            </a:pPr>
            <a:r>
              <a:rPr lang="en-GB" sz="2400" b="0" i="0" dirty="0">
                <a:effectLst/>
                <a:latin typeface="Arial" panose="020B0604020202020204" pitchFamily="34" charset="0"/>
              </a:rPr>
              <a:t>How to </a:t>
            </a:r>
            <a:r>
              <a:rPr lang="en-GB" sz="2400" b="0" i="0" u="sng" dirty="0">
                <a:effectLst/>
                <a:latin typeface="Arial" panose="020B0604020202020204" pitchFamily="34" charset="0"/>
              </a:rPr>
              <a:t>quantify</a:t>
            </a:r>
            <a:r>
              <a:rPr lang="en-GB" sz="2400" b="0" i="0" dirty="0">
                <a:effectLst/>
                <a:latin typeface="Arial" panose="020B0604020202020204" pitchFamily="34" charset="0"/>
              </a:rPr>
              <a:t> the high-capacity unimodal PTN hierarchy of cities with one </a:t>
            </a:r>
            <a:r>
              <a:rPr lang="en-GB" sz="2400" b="1" i="0" dirty="0">
                <a:effectLst/>
                <a:latin typeface="Arial" panose="020B0604020202020204" pitchFamily="34" charset="0"/>
              </a:rPr>
              <a:t>hierarchy metric</a:t>
            </a:r>
            <a:r>
              <a:rPr lang="en-GB" sz="2400" b="0" i="0" dirty="0">
                <a:effectLst/>
                <a:latin typeface="Arial" panose="020B0604020202020204" pitchFamily="34" charset="0"/>
              </a:rPr>
              <a:t>?</a:t>
            </a:r>
            <a:br>
              <a:rPr lang="en-GB" sz="2400" b="0" i="0" dirty="0">
                <a:solidFill>
                  <a:srgbClr val="5D6879"/>
                </a:solidFill>
                <a:effectLst/>
                <a:latin typeface="Lato" panose="020F0502020204030203" pitchFamily="34" charset="0"/>
              </a:rPr>
            </a:br>
            <a:endParaRPr lang="en-GB" sz="2400" dirty="0"/>
          </a:p>
        </p:txBody>
      </p:sp>
    </p:spTree>
    <p:extLst>
      <p:ext uri="{BB962C8B-B14F-4D97-AF65-F5344CB8AC3E}">
        <p14:creationId xmlns:p14="http://schemas.microsoft.com/office/powerpoint/2010/main" val="19408360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F56E-5B02-97B4-1E6C-EC539697D8EF}"/>
              </a:ext>
            </a:extLst>
          </p:cNvPr>
          <p:cNvSpPr>
            <a:spLocks noGrp="1"/>
          </p:cNvSpPr>
          <p:nvPr>
            <p:ph type="title"/>
          </p:nvPr>
        </p:nvSpPr>
        <p:spPr>
          <a:xfrm>
            <a:off x="698500" y="235975"/>
            <a:ext cx="10775071" cy="1489586"/>
          </a:xfrm>
        </p:spPr>
        <p:txBody>
          <a:bodyPr>
            <a:normAutofit fontScale="90000"/>
          </a:bodyPr>
          <a:lstStyle/>
          <a:p>
            <a:pPr marL="449263" indent="-449263">
              <a:lnSpc>
                <a:spcPct val="150000"/>
              </a:lnSpc>
            </a:pPr>
            <a:r>
              <a:rPr lang="en-GB" sz="3600" dirty="0"/>
              <a:t>4. What is the correlation between high-capacity unimodal PTN with demographic or geographic information?</a:t>
            </a:r>
            <a:br>
              <a:rPr lang="en-GB" dirty="0"/>
            </a:br>
            <a:endParaRPr lang="en-GB" dirty="0"/>
          </a:p>
        </p:txBody>
      </p:sp>
      <p:sp>
        <p:nvSpPr>
          <p:cNvPr id="3" name="Text Placeholder 2">
            <a:extLst>
              <a:ext uri="{FF2B5EF4-FFF2-40B4-BE49-F238E27FC236}">
                <a16:creationId xmlns:a16="http://schemas.microsoft.com/office/drawing/2014/main" id="{13920C41-8B35-48DD-E37F-66884A7E89DB}"/>
              </a:ext>
            </a:extLst>
          </p:cNvPr>
          <p:cNvSpPr>
            <a:spLocks noGrp="1"/>
          </p:cNvSpPr>
          <p:nvPr>
            <p:ph type="body" idx="1"/>
          </p:nvPr>
        </p:nvSpPr>
        <p:spPr>
          <a:xfrm>
            <a:off x="698500" y="2285995"/>
            <a:ext cx="10773500" cy="2381866"/>
          </a:xfrm>
        </p:spPr>
        <p:txBody>
          <a:bodyPr/>
          <a:lstStyle/>
          <a:p>
            <a:pPr marL="715963">
              <a:lnSpc>
                <a:spcPct val="250000"/>
              </a:lnSpc>
            </a:pPr>
            <a:r>
              <a:rPr lang="en-GB" sz="2600" dirty="0"/>
              <a:t>What </a:t>
            </a:r>
            <a:r>
              <a:rPr lang="en-GB" sz="2600" b="1" dirty="0"/>
              <a:t>demographic</a:t>
            </a:r>
            <a:r>
              <a:rPr lang="en-GB" sz="2600" dirty="0"/>
              <a:t> or </a:t>
            </a:r>
            <a:r>
              <a:rPr lang="en-GB" sz="2600" b="1" dirty="0"/>
              <a:t>geographic</a:t>
            </a:r>
            <a:r>
              <a:rPr lang="en-GB" sz="2600" dirty="0"/>
              <a:t> information is tested?</a:t>
            </a:r>
          </a:p>
          <a:p>
            <a:pPr marL="715963">
              <a:lnSpc>
                <a:spcPct val="250000"/>
              </a:lnSpc>
            </a:pPr>
            <a:r>
              <a:rPr lang="en-GB" sz="2600" dirty="0"/>
              <a:t>Whether the relationships are </a:t>
            </a:r>
            <a:r>
              <a:rPr lang="en-GB" sz="2600" b="1" dirty="0"/>
              <a:t>significant?</a:t>
            </a:r>
            <a:r>
              <a:rPr lang="en-GB" sz="2600" dirty="0"/>
              <a:t> </a:t>
            </a:r>
            <a:r>
              <a:rPr lang="en-GB" sz="2600" b="1" dirty="0"/>
              <a:t>Why?</a:t>
            </a:r>
          </a:p>
          <a:p>
            <a:endParaRPr lang="en-GB" dirty="0"/>
          </a:p>
        </p:txBody>
      </p:sp>
    </p:spTree>
    <p:extLst>
      <p:ext uri="{BB962C8B-B14F-4D97-AF65-F5344CB8AC3E}">
        <p14:creationId xmlns:p14="http://schemas.microsoft.com/office/powerpoint/2010/main" val="2331642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building, station, transport, platform&#10;&#10;Description automatically generated">
            <a:extLst>
              <a:ext uri="{FF2B5EF4-FFF2-40B4-BE49-F238E27FC236}">
                <a16:creationId xmlns:a16="http://schemas.microsoft.com/office/drawing/2014/main" id="{8B20E375-921D-D030-5DAB-CB535251E062}"/>
              </a:ext>
            </a:extLst>
          </p:cNvPr>
          <p:cNvPicPr>
            <a:picLocks noGrp="1" noChangeAspect="1"/>
          </p:cNvPicPr>
          <p:nvPr>
            <p:ph type="pic" idx="21"/>
          </p:nvPr>
        </p:nvPicPr>
        <p:blipFill rotWithShape="1">
          <a:blip r:embed="rId3">
            <a:extLst>
              <a:ext uri="{28A0092B-C50C-407E-A947-70E740481C1C}">
                <a14:useLocalDpi xmlns:a14="http://schemas.microsoft.com/office/drawing/2010/main" val="0"/>
              </a:ext>
            </a:extLst>
          </a:blip>
          <a:srcRect t="20707" b="13207"/>
          <a:stretch/>
        </p:blipFill>
        <p:spPr>
          <a:xfrm>
            <a:off x="-1588" y="-7815"/>
            <a:ext cx="12193588" cy="5372100"/>
          </a:xfrm>
        </p:spPr>
      </p:pic>
      <p:sp>
        <p:nvSpPr>
          <p:cNvPr id="3" name="Text Placeholder 2">
            <a:extLst>
              <a:ext uri="{FF2B5EF4-FFF2-40B4-BE49-F238E27FC236}">
                <a16:creationId xmlns:a16="http://schemas.microsoft.com/office/drawing/2014/main" id="{BD160919-0873-54E6-FD01-F8BDDCD118B7}"/>
              </a:ext>
            </a:extLst>
          </p:cNvPr>
          <p:cNvSpPr>
            <a:spLocks noGrp="1"/>
          </p:cNvSpPr>
          <p:nvPr>
            <p:ph type="body" sz="half" idx="1"/>
          </p:nvPr>
        </p:nvSpPr>
        <p:spPr/>
        <p:txBody>
          <a:bodyPr/>
          <a:lstStyle/>
          <a:p>
            <a:endParaRPr lang="en-GB"/>
          </a:p>
        </p:txBody>
      </p:sp>
      <p:sp>
        <p:nvSpPr>
          <p:cNvPr id="4" name="Text Placeholder 3">
            <a:extLst>
              <a:ext uri="{FF2B5EF4-FFF2-40B4-BE49-F238E27FC236}">
                <a16:creationId xmlns:a16="http://schemas.microsoft.com/office/drawing/2014/main" id="{4163DEF5-747E-E64F-388A-8A4E51D0B1BD}"/>
              </a:ext>
            </a:extLst>
          </p:cNvPr>
          <p:cNvSpPr>
            <a:spLocks noGrp="1"/>
          </p:cNvSpPr>
          <p:nvPr>
            <p:ph type="body" sz="half" idx="22"/>
          </p:nvPr>
        </p:nvSpPr>
        <p:spPr>
          <a:solidFill>
            <a:srgbClr val="017188"/>
          </a:solidFill>
        </p:spPr>
        <p:txBody>
          <a:bodyPr/>
          <a:lstStyle/>
          <a:p>
            <a:endParaRPr lang="en-GB" dirty="0"/>
          </a:p>
        </p:txBody>
      </p:sp>
      <p:sp>
        <p:nvSpPr>
          <p:cNvPr id="5" name="Text Placeholder 4">
            <a:extLst>
              <a:ext uri="{FF2B5EF4-FFF2-40B4-BE49-F238E27FC236}">
                <a16:creationId xmlns:a16="http://schemas.microsoft.com/office/drawing/2014/main" id="{3A49F02F-0B6C-EDA7-BCB6-44F3B8FF4068}"/>
              </a:ext>
            </a:extLst>
          </p:cNvPr>
          <p:cNvSpPr>
            <a:spLocks noGrp="1"/>
          </p:cNvSpPr>
          <p:nvPr>
            <p:ph type="body" sz="quarter" idx="23"/>
          </p:nvPr>
        </p:nvSpPr>
        <p:spPr/>
        <p:txBody>
          <a:bodyPr>
            <a:normAutofit/>
          </a:bodyPr>
          <a:lstStyle/>
          <a:p>
            <a:r>
              <a:rPr lang="en-GB" sz="3800" dirty="0"/>
              <a:t>Methodology</a:t>
            </a:r>
          </a:p>
        </p:txBody>
      </p:sp>
      <p:sp>
        <p:nvSpPr>
          <p:cNvPr id="6" name="Text Placeholder 5">
            <a:extLst>
              <a:ext uri="{FF2B5EF4-FFF2-40B4-BE49-F238E27FC236}">
                <a16:creationId xmlns:a16="http://schemas.microsoft.com/office/drawing/2014/main" id="{7A1A8C75-187F-3645-9F0D-838911E5BEA8}"/>
              </a:ext>
            </a:extLst>
          </p:cNvPr>
          <p:cNvSpPr>
            <a:spLocks noGrp="1"/>
          </p:cNvSpPr>
          <p:nvPr>
            <p:ph type="body" sz="quarter" idx="24"/>
          </p:nvPr>
        </p:nvSpPr>
        <p:spPr/>
        <p:txBody>
          <a:bodyPr/>
          <a:lstStyle/>
          <a:p>
            <a:r>
              <a:rPr lang="en-GB" dirty="0"/>
              <a:t>02</a:t>
            </a:r>
          </a:p>
        </p:txBody>
      </p:sp>
      <p:sp>
        <p:nvSpPr>
          <p:cNvPr id="8" name="Text Placeholder 7">
            <a:extLst>
              <a:ext uri="{FF2B5EF4-FFF2-40B4-BE49-F238E27FC236}">
                <a16:creationId xmlns:a16="http://schemas.microsoft.com/office/drawing/2014/main" id="{CC03CCC1-AB22-51C0-B6A2-0BAA57ABAA4C}"/>
              </a:ext>
            </a:extLst>
          </p:cNvPr>
          <p:cNvSpPr>
            <a:spLocks noGrp="1"/>
          </p:cNvSpPr>
          <p:nvPr>
            <p:ph type="body" sz="quarter" idx="26"/>
          </p:nvPr>
        </p:nvSpPr>
        <p:spPr/>
        <p:txBody>
          <a:bodyPr>
            <a:normAutofit fontScale="25000" lnSpcReduction="20000"/>
          </a:bodyPr>
          <a:lstStyle/>
          <a:p>
            <a:endParaRPr lang="en-GB"/>
          </a:p>
        </p:txBody>
      </p:sp>
      <p:sp>
        <p:nvSpPr>
          <p:cNvPr id="9" name="Tijdelijke aanduiding voor dianummer 5">
            <a:extLst>
              <a:ext uri="{FF2B5EF4-FFF2-40B4-BE49-F238E27FC236}">
                <a16:creationId xmlns:a16="http://schemas.microsoft.com/office/drawing/2014/main" id="{928CCA10-6B8E-52B9-9238-F9AE364C1269}"/>
              </a:ext>
            </a:extLst>
          </p:cNvPr>
          <p:cNvSpPr txBox="1">
            <a:spLocks/>
          </p:cNvSpPr>
          <p:nvPr/>
        </p:nvSpPr>
        <p:spPr>
          <a:xfrm>
            <a:off x="8657759" y="6172200"/>
            <a:ext cx="2844800"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algn="r"/>
            <a:fld id="{B502C9A5-716F-45E6-800B-D4D02CE26F90}" type="slidenum">
              <a:rPr lang="nl-NL" sz="1200" smtClean="0"/>
              <a:pPr algn="r"/>
              <a:t>9</a:t>
            </a:fld>
            <a:endParaRPr lang="nl-NL" sz="1200" dirty="0"/>
          </a:p>
        </p:txBody>
      </p:sp>
    </p:spTree>
    <p:extLst>
      <p:ext uri="{BB962C8B-B14F-4D97-AF65-F5344CB8AC3E}">
        <p14:creationId xmlns:p14="http://schemas.microsoft.com/office/powerpoint/2010/main" val="1931815694"/>
      </p:ext>
    </p:extLst>
  </p:cSld>
  <p:clrMapOvr>
    <a:masterClrMapping/>
  </p:clrMapOvr>
  <p:transition spd="med"/>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id="{A4594E41-FC70-45C1-AC3A-131FE841D67E}" vid="{9D4A310D-94BF-4CCD-8336-0701D5A41E3A}"/>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055984a-6afb-4f73-b724-9be157cc7470">
      <UserInfo>
        <DisplayName>Giorgos Kontoes</DisplayName>
        <AccountId>732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849AE8763C0D47A943692DA9E7CC44" ma:contentTypeVersion="7" ma:contentTypeDescription="Een nieuw document maken." ma:contentTypeScope="" ma:versionID="c312ff0ff159c512fba9f967aaba2af5">
  <xsd:schema xmlns:xsd="http://www.w3.org/2001/XMLSchema" xmlns:xs="http://www.w3.org/2001/XMLSchema" xmlns:p="http://schemas.microsoft.com/office/2006/metadata/properties" xmlns:ns3="f2a50804-ba2f-417e-b19a-7611c0aee797" xmlns:ns4="0055984a-6afb-4f73-b724-9be157cc7470" targetNamespace="http://schemas.microsoft.com/office/2006/metadata/properties" ma:root="true" ma:fieldsID="7efc9b0952945659abeaf95e249cb1c4" ns3:_="" ns4:_="">
    <xsd:import namespace="f2a50804-ba2f-417e-b19a-7611c0aee797"/>
    <xsd:import namespace="0055984a-6afb-4f73-b724-9be157cc747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a50804-ba2f-417e-b19a-7611c0aee7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55984a-6afb-4f73-b724-9be157cc7470"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2.xml><?xml version="1.0" encoding="utf-8"?>
<ds:datastoreItem xmlns:ds="http://schemas.openxmlformats.org/officeDocument/2006/customXml" ds:itemID="{7F2EC280-D4BD-4A1A-ADA5-612003BA70F3}">
  <ds:schemaRefs>
    <ds:schemaRef ds:uri="http://schemas.microsoft.com/office/infopath/2007/PartnerControls"/>
    <ds:schemaRef ds:uri="http://schemas.microsoft.com/office/2006/metadata/properties"/>
    <ds:schemaRef ds:uri="f2a50804-ba2f-417e-b19a-7611c0aee797"/>
    <ds:schemaRef ds:uri="http://www.w3.org/XML/1998/namespace"/>
    <ds:schemaRef ds:uri="http://purl.org/dc/terms/"/>
    <ds:schemaRef ds:uri="http://schemas.openxmlformats.org/package/2006/metadata/core-properties"/>
    <ds:schemaRef ds:uri="http://schemas.microsoft.com/office/2006/documentManagement/types"/>
    <ds:schemaRef ds:uri="http://purl.org/dc/dcmitype/"/>
    <ds:schemaRef ds:uri="0055984a-6afb-4f73-b724-9be157cc7470"/>
    <ds:schemaRef ds:uri="http://purl.org/dc/elements/1.1/"/>
  </ds:schemaRefs>
</ds:datastoreItem>
</file>

<file path=customXml/itemProps3.xml><?xml version="1.0" encoding="utf-8"?>
<ds:datastoreItem xmlns:ds="http://schemas.openxmlformats.org/officeDocument/2006/customXml" ds:itemID="{44B3E2B6-8F4D-42CF-A2AE-278B95B63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a50804-ba2f-417e-b19a-7611c0aee797"/>
    <ds:schemaRef ds:uri="0055984a-6afb-4f73-b724-9be157cc74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12259</TotalTime>
  <Words>1965</Words>
  <Application>Microsoft Office PowerPoint</Application>
  <PresentationFormat>宽屏</PresentationFormat>
  <Paragraphs>319</Paragraphs>
  <Slides>40</Slides>
  <Notes>16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Linux Libertine</vt:lpstr>
      <vt:lpstr>Open Sans Bold</vt:lpstr>
      <vt:lpstr>Roboto Slab Regular Regular</vt:lpstr>
      <vt:lpstr>Arial</vt:lpstr>
      <vt:lpstr>Calibri</vt:lpstr>
      <vt:lpstr>Cambria Math</vt:lpstr>
      <vt:lpstr>Courier New</vt:lpstr>
      <vt:lpstr>Helvetica</vt:lpstr>
      <vt:lpstr>Lato</vt:lpstr>
      <vt:lpstr>Open Sans</vt:lpstr>
      <vt:lpstr>Roboto Slab Bold</vt:lpstr>
      <vt:lpstr>Segoe UI</vt:lpstr>
      <vt:lpstr>Segoe UI Light</vt:lpstr>
      <vt:lpstr>Sitka Display</vt:lpstr>
      <vt:lpstr>Sitka Heading Semibold</vt:lpstr>
      <vt:lpstr>Times New Roman</vt:lpstr>
      <vt:lpstr>Wingdings</vt:lpstr>
      <vt:lpstr>TU Delft</vt:lpstr>
      <vt:lpstr>PowerPoint 演示文稿</vt:lpstr>
      <vt:lpstr>PowerPoint 演示文稿</vt:lpstr>
      <vt:lpstr>PowerPoint 演示文稿</vt:lpstr>
      <vt:lpstr>PowerPoint 演示文稿</vt:lpstr>
      <vt:lpstr>1. What is the high-capacity unimodal PTN’s hierarchy? </vt:lpstr>
      <vt:lpstr>2. How to compare the high-capacity unimodal PTN hierarchy of cities?</vt:lpstr>
      <vt:lpstr>3. How to quantify the high-capacity unimodal PTN hierarchy of cities? </vt:lpstr>
      <vt:lpstr>4. What is the correlation between high-capacity unimodal PTN with demographic or geographic information? </vt:lpstr>
      <vt:lpstr>PowerPoint 演示文稿</vt:lpstr>
      <vt:lpstr>PowerPoint 演示文稿</vt:lpstr>
      <vt:lpstr>PowerPoint 演示文稿</vt:lpstr>
      <vt:lpstr>1.1 What is the high-capacity unimodal PTN’s hierarchy? </vt:lpstr>
      <vt:lpstr>Methodology flow diagram</vt:lpstr>
      <vt:lpstr>1.2 How the hierarchy difference is reflected in the networks? </vt:lpstr>
      <vt:lpstr>1.3 Hierarchical structure identification</vt:lpstr>
      <vt:lpstr>Methodology flow diagram</vt:lpstr>
      <vt:lpstr>PowerPoint 演示文稿</vt:lpstr>
      <vt:lpstr>2.1 What indicators can interpret the necessary conditions of a high-hierarchy high-capacity unimodal PTN?  </vt:lpstr>
      <vt:lpstr>2.1 What indicators can interpret the necessary conditions of a high-hierarchy high-capacity unimodal PTN?  </vt:lpstr>
      <vt:lpstr>1) Degree</vt:lpstr>
      <vt:lpstr>2) Assortativity mixing by degree</vt:lpstr>
      <vt:lpstr>3) Closeness centrality</vt:lpstr>
      <vt:lpstr>4) Eigenvector centrality</vt:lpstr>
      <vt:lpstr>5) Optimal modularity based vertex role identification</vt:lpstr>
      <vt:lpstr>5) Optimal modularity based vertex role identification</vt:lpstr>
      <vt:lpstr>2.2 How to compare the high-capacity unimodal PTN hierarchy of cities by using the selected indicators?</vt:lpstr>
      <vt:lpstr>2.2 Hierarchy comparison</vt:lpstr>
      <vt:lpstr>PowerPoint 演示文稿</vt:lpstr>
      <vt:lpstr>Hierarchy comparison outline</vt:lpstr>
      <vt:lpstr>Vertex-based indicator histograms (with KDE curve)</vt:lpstr>
      <vt:lpstr>Optimal modularity-based vertex role identification</vt:lpstr>
      <vt:lpstr>City high-capacity unimodal PTN hierarchy data overview (Network-based)</vt:lpstr>
      <vt:lpstr>Indicators pair-plot</vt:lpstr>
      <vt:lpstr>PowerPoint 演示文稿</vt:lpstr>
      <vt:lpstr>PowerPoint 演示文稿</vt:lpstr>
      <vt:lpstr>3. Hierarchy quantification</vt:lpstr>
      <vt:lpstr>4. Association with other information</vt:lpstr>
      <vt:lpstr>PowerPoint 演示文稿</vt:lpstr>
      <vt:lpstr>Thank you for listening.</vt:lpstr>
      <vt:lpstr>Betweenness centrality?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 Fischer</dc:creator>
  <cp:lastModifiedBy>李 沂汀</cp:lastModifiedBy>
  <cp:revision>83</cp:revision>
  <dcterms:modified xsi:type="dcterms:W3CDTF">2023-01-02T11:15:42Z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0x01010081849AE8763C0D47A943692DA9E7CC44</vt:lpwstr>
  </property>
</Properties>
</file>